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9"/>
  </p:notesMasterIdLst>
  <p:sldIdLst>
    <p:sldId id="259" r:id="rId2"/>
    <p:sldId id="262" r:id="rId3"/>
    <p:sldId id="433" r:id="rId4"/>
    <p:sldId id="455" r:id="rId5"/>
    <p:sldId id="436" r:id="rId6"/>
    <p:sldId id="437" r:id="rId7"/>
    <p:sldId id="438" r:id="rId8"/>
    <p:sldId id="439" r:id="rId9"/>
    <p:sldId id="440" r:id="rId10"/>
    <p:sldId id="442" r:id="rId11"/>
    <p:sldId id="445" r:id="rId12"/>
    <p:sldId id="447" r:id="rId13"/>
    <p:sldId id="449" r:id="rId14"/>
    <p:sldId id="451" r:id="rId15"/>
    <p:sldId id="444" r:id="rId16"/>
    <p:sldId id="443" r:id="rId17"/>
    <p:sldId id="463" r:id="rId18"/>
    <p:sldId id="456" r:id="rId19"/>
    <p:sldId id="464" r:id="rId20"/>
    <p:sldId id="457" r:id="rId21"/>
    <p:sldId id="465" r:id="rId22"/>
    <p:sldId id="458" r:id="rId23"/>
    <p:sldId id="466" r:id="rId24"/>
    <p:sldId id="459" r:id="rId25"/>
    <p:sldId id="467" r:id="rId26"/>
    <p:sldId id="461" r:id="rId27"/>
    <p:sldId id="432" r:id="rId28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  <a:srgbClr val="FFCC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6FF0E6-FE66-4846-8540-F4DD90F168AE}" type="doc">
      <dgm:prSet loTypeId="urn:microsoft.com/office/officeart/2008/layout/VerticalCurvedList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BD52CEE-0FA0-4B1F-9A3E-B860844EAB7E}">
      <dgm:prSet phldrT="[Text]"/>
      <dgm:spPr/>
      <dgm:t>
        <a:bodyPr/>
        <a:lstStyle/>
        <a:p>
          <a:pPr rtl="1"/>
          <a:r>
            <a:rPr lang="ar-EG" b="1" dirty="0" smtClean="0">
              <a:latin typeface="Traditional Arabic" pitchFamily="18" charset="-78"/>
              <a:cs typeface="Traditional Arabic" pitchFamily="18" charset="-78"/>
            </a:rPr>
            <a:t>حقوق الطالب الجامعي</a:t>
          </a:r>
          <a:endParaRPr lang="en-US" b="1" dirty="0">
            <a:latin typeface="Traditional Arabic" pitchFamily="18" charset="-78"/>
            <a:cs typeface="Traditional Arabic" pitchFamily="18" charset="-78"/>
          </a:endParaRPr>
        </a:p>
      </dgm:t>
    </dgm:pt>
    <dgm:pt modelId="{0A646A29-45C5-43AD-9F1F-519E68C0D5AC}" type="parTrans" cxnId="{D47FF42D-DF97-4F8E-B2BE-8DD320E82F5F}">
      <dgm:prSet/>
      <dgm:spPr/>
      <dgm:t>
        <a:bodyPr/>
        <a:lstStyle/>
        <a:p>
          <a:pPr rtl="1"/>
          <a:endParaRPr lang="en-US" b="1">
            <a:latin typeface="Traditional Arabic" pitchFamily="18" charset="-78"/>
            <a:cs typeface="Traditional Arabic" pitchFamily="18" charset="-78"/>
          </a:endParaRPr>
        </a:p>
      </dgm:t>
    </dgm:pt>
    <dgm:pt modelId="{44E10887-71ED-4C68-87CA-6B597E142E93}" type="sibTrans" cxnId="{D47FF42D-DF97-4F8E-B2BE-8DD320E82F5F}">
      <dgm:prSet/>
      <dgm:spPr/>
      <dgm:t>
        <a:bodyPr/>
        <a:lstStyle/>
        <a:p>
          <a:pPr rtl="1"/>
          <a:endParaRPr lang="en-US" b="1">
            <a:latin typeface="Traditional Arabic" pitchFamily="18" charset="-78"/>
            <a:cs typeface="Traditional Arabic" pitchFamily="18" charset="-78"/>
          </a:endParaRPr>
        </a:p>
      </dgm:t>
    </dgm:pt>
    <dgm:pt modelId="{CB187FA6-6C5F-46C7-B8DE-26D932B4F51F}">
      <dgm:prSet/>
      <dgm:spPr/>
      <dgm:t>
        <a:bodyPr/>
        <a:lstStyle/>
        <a:p>
          <a:pPr rtl="1"/>
          <a:r>
            <a:rPr lang="ar-EG" b="1" dirty="0" smtClean="0">
              <a:latin typeface="Traditional Arabic" pitchFamily="18" charset="-78"/>
              <a:cs typeface="Traditional Arabic" pitchFamily="18" charset="-78"/>
            </a:rPr>
            <a:t>التزامات الطالب الجامعي</a:t>
          </a:r>
          <a:endParaRPr lang="en-US" b="1" dirty="0" smtClean="0">
            <a:latin typeface="Traditional Arabic" pitchFamily="18" charset="-78"/>
            <a:cs typeface="Traditional Arabic" pitchFamily="18" charset="-78"/>
          </a:endParaRPr>
        </a:p>
      </dgm:t>
    </dgm:pt>
    <dgm:pt modelId="{0FFBD8A7-EEE2-4E71-AC8F-7681C45336F9}" type="parTrans" cxnId="{EB71C29E-FE97-401B-B30C-86123FFD164E}">
      <dgm:prSet/>
      <dgm:spPr/>
      <dgm:t>
        <a:bodyPr/>
        <a:lstStyle/>
        <a:p>
          <a:pPr rtl="1"/>
          <a:endParaRPr lang="en-US" b="1">
            <a:latin typeface="Traditional Arabic" pitchFamily="18" charset="-78"/>
            <a:cs typeface="Traditional Arabic" pitchFamily="18" charset="-78"/>
          </a:endParaRPr>
        </a:p>
      </dgm:t>
    </dgm:pt>
    <dgm:pt modelId="{24E615DC-1621-4315-A58A-78EDC8D2D9DC}" type="sibTrans" cxnId="{EB71C29E-FE97-401B-B30C-86123FFD164E}">
      <dgm:prSet/>
      <dgm:spPr/>
      <dgm:t>
        <a:bodyPr/>
        <a:lstStyle/>
        <a:p>
          <a:pPr rtl="1"/>
          <a:endParaRPr lang="en-US" b="1">
            <a:latin typeface="Traditional Arabic" pitchFamily="18" charset="-78"/>
            <a:cs typeface="Traditional Arabic" pitchFamily="18" charset="-78"/>
          </a:endParaRPr>
        </a:p>
      </dgm:t>
    </dgm:pt>
    <dgm:pt modelId="{BB3B811A-D1A8-49F9-B0AA-DE57E3C13FA6}">
      <dgm:prSet/>
      <dgm:spPr/>
      <dgm:t>
        <a:bodyPr/>
        <a:lstStyle/>
        <a:p>
          <a:pPr rtl="1"/>
          <a:r>
            <a:rPr lang="ar-EG" b="1" dirty="0" smtClean="0">
              <a:latin typeface="Traditional Arabic" pitchFamily="18" charset="-78"/>
              <a:cs typeface="Traditional Arabic" pitchFamily="18" charset="-78"/>
            </a:rPr>
            <a:t>أخلاقيات مهنة الهندسة</a:t>
          </a:r>
          <a:endParaRPr lang="en-US" b="1" dirty="0" smtClean="0">
            <a:latin typeface="Traditional Arabic" pitchFamily="18" charset="-78"/>
            <a:cs typeface="Traditional Arabic" pitchFamily="18" charset="-78"/>
          </a:endParaRPr>
        </a:p>
      </dgm:t>
    </dgm:pt>
    <dgm:pt modelId="{D21F9775-1016-4024-9174-938CC1D00C34}" type="sibTrans" cxnId="{6AD3167F-4D90-449B-BBB1-32D99F45E651}">
      <dgm:prSet/>
      <dgm:spPr/>
      <dgm:t>
        <a:bodyPr/>
        <a:lstStyle/>
        <a:p>
          <a:pPr rtl="1"/>
          <a:endParaRPr lang="en-US" b="1">
            <a:latin typeface="Traditional Arabic" pitchFamily="18" charset="-78"/>
            <a:cs typeface="Traditional Arabic" pitchFamily="18" charset="-78"/>
          </a:endParaRPr>
        </a:p>
      </dgm:t>
    </dgm:pt>
    <dgm:pt modelId="{087E4F66-E04D-4DC9-86F1-6FF8E4FEC80A}" type="parTrans" cxnId="{6AD3167F-4D90-449B-BBB1-32D99F45E651}">
      <dgm:prSet/>
      <dgm:spPr/>
      <dgm:t>
        <a:bodyPr/>
        <a:lstStyle/>
        <a:p>
          <a:pPr rtl="1"/>
          <a:endParaRPr lang="en-US" b="1">
            <a:latin typeface="Traditional Arabic" pitchFamily="18" charset="-78"/>
            <a:cs typeface="Traditional Arabic" pitchFamily="18" charset="-78"/>
          </a:endParaRPr>
        </a:p>
      </dgm:t>
    </dgm:pt>
    <dgm:pt modelId="{EAB63244-CBA4-4EB8-87CE-2FD795AACA21}">
      <dgm:prSet/>
      <dgm:spPr/>
      <dgm:t>
        <a:bodyPr/>
        <a:lstStyle/>
        <a:p>
          <a:pPr rtl="1"/>
          <a:r>
            <a:rPr lang="ar-EG" b="1" smtClean="0">
              <a:latin typeface="Traditional Arabic" pitchFamily="18" charset="-78"/>
              <a:cs typeface="Traditional Arabic" pitchFamily="18" charset="-78"/>
            </a:rPr>
            <a:t>الميثاق الاخلاقي والمهني لتقويم الطلاب</a:t>
          </a:r>
          <a:endParaRPr lang="en-US" b="1" dirty="0" smtClean="0">
            <a:latin typeface="Traditional Arabic" pitchFamily="18" charset="-78"/>
            <a:cs typeface="Traditional Arabic" pitchFamily="18" charset="-78"/>
          </a:endParaRPr>
        </a:p>
      </dgm:t>
    </dgm:pt>
    <dgm:pt modelId="{C051946B-3F26-494E-BF38-1DFBCECAFB87}" type="parTrans" cxnId="{C383B113-ED69-4731-AAB6-C9D39E24CBC9}">
      <dgm:prSet/>
      <dgm:spPr/>
      <dgm:t>
        <a:bodyPr/>
        <a:lstStyle/>
        <a:p>
          <a:pPr rtl="1"/>
          <a:endParaRPr lang="ar-EG" b="1">
            <a:latin typeface="Traditional Arabic" pitchFamily="18" charset="-78"/>
            <a:cs typeface="Traditional Arabic" pitchFamily="18" charset="-78"/>
          </a:endParaRPr>
        </a:p>
      </dgm:t>
    </dgm:pt>
    <dgm:pt modelId="{C2B644D5-FB33-418A-B97B-5DC5BD6489D9}" type="sibTrans" cxnId="{C383B113-ED69-4731-AAB6-C9D39E24CBC9}">
      <dgm:prSet/>
      <dgm:spPr/>
      <dgm:t>
        <a:bodyPr/>
        <a:lstStyle/>
        <a:p>
          <a:pPr rtl="1"/>
          <a:endParaRPr lang="ar-EG" b="1">
            <a:latin typeface="Traditional Arabic" pitchFamily="18" charset="-78"/>
            <a:cs typeface="Traditional Arabic" pitchFamily="18" charset="-78"/>
          </a:endParaRPr>
        </a:p>
      </dgm:t>
    </dgm:pt>
    <dgm:pt modelId="{BD7E63AC-3BA0-4523-A1B4-FA3814D8D70D}" type="pres">
      <dgm:prSet presAssocID="{EA6FF0E6-FE66-4846-8540-F4DD90F168A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571CD26-BB6A-4EEA-9206-B576D3A72E74}" type="pres">
      <dgm:prSet presAssocID="{EA6FF0E6-FE66-4846-8540-F4DD90F168AE}" presName="Name1" presStyleCnt="0"/>
      <dgm:spPr/>
    </dgm:pt>
    <dgm:pt modelId="{2D899EAA-127A-4DD5-B9C8-7256692E242C}" type="pres">
      <dgm:prSet presAssocID="{EA6FF0E6-FE66-4846-8540-F4DD90F168AE}" presName="cycle" presStyleCnt="0"/>
      <dgm:spPr/>
    </dgm:pt>
    <dgm:pt modelId="{126212B1-B0C8-46A0-B6F7-BD220C9131BF}" type="pres">
      <dgm:prSet presAssocID="{EA6FF0E6-FE66-4846-8540-F4DD90F168AE}" presName="srcNode" presStyleLbl="node1" presStyleIdx="0" presStyleCnt="4"/>
      <dgm:spPr/>
    </dgm:pt>
    <dgm:pt modelId="{F74DBF03-7246-4161-A4F6-60E0873BDFBD}" type="pres">
      <dgm:prSet presAssocID="{EA6FF0E6-FE66-4846-8540-F4DD90F168AE}" presName="conn" presStyleLbl="parChTrans1D2" presStyleIdx="0" presStyleCnt="1"/>
      <dgm:spPr/>
      <dgm:t>
        <a:bodyPr/>
        <a:lstStyle/>
        <a:p>
          <a:endParaRPr lang="en-US"/>
        </a:p>
      </dgm:t>
    </dgm:pt>
    <dgm:pt modelId="{E69C2201-2012-4084-8E23-91275523E2CF}" type="pres">
      <dgm:prSet presAssocID="{EA6FF0E6-FE66-4846-8540-F4DD90F168AE}" presName="extraNode" presStyleLbl="node1" presStyleIdx="0" presStyleCnt="4"/>
      <dgm:spPr/>
    </dgm:pt>
    <dgm:pt modelId="{9126F57B-4A84-4B5E-BD3F-6BEBC65625B2}" type="pres">
      <dgm:prSet presAssocID="{EA6FF0E6-FE66-4846-8540-F4DD90F168AE}" presName="dstNode" presStyleLbl="node1" presStyleIdx="0" presStyleCnt="4"/>
      <dgm:spPr/>
    </dgm:pt>
    <dgm:pt modelId="{16CA81C9-8271-4F76-BAC8-2B708EA57062}" type="pres">
      <dgm:prSet presAssocID="{9BD52CEE-0FA0-4B1F-9A3E-B860844EAB7E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9E3FDD-574F-48D3-BFBE-671DBE445867}" type="pres">
      <dgm:prSet presAssocID="{9BD52CEE-0FA0-4B1F-9A3E-B860844EAB7E}" presName="accent_1" presStyleCnt="0"/>
      <dgm:spPr/>
    </dgm:pt>
    <dgm:pt modelId="{41D66835-B7E3-4D29-9E53-990B1F70283C}" type="pres">
      <dgm:prSet presAssocID="{9BD52CEE-0FA0-4B1F-9A3E-B860844EAB7E}" presName="accentRepeatNode" presStyleLbl="solidFgAcc1" presStyleIdx="0" presStyleCnt="4"/>
      <dgm:spPr/>
    </dgm:pt>
    <dgm:pt modelId="{EE61186A-75E3-4145-A8E3-795467A3E58A}" type="pres">
      <dgm:prSet presAssocID="{CB187FA6-6C5F-46C7-B8DE-26D932B4F51F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083FDF-61A4-49AF-B5D6-8432C9EF4FA6}" type="pres">
      <dgm:prSet presAssocID="{CB187FA6-6C5F-46C7-B8DE-26D932B4F51F}" presName="accent_2" presStyleCnt="0"/>
      <dgm:spPr/>
    </dgm:pt>
    <dgm:pt modelId="{7A9E82EF-DA1B-4151-8973-FCA4C8AF7BDA}" type="pres">
      <dgm:prSet presAssocID="{CB187FA6-6C5F-46C7-B8DE-26D932B4F51F}" presName="accentRepeatNode" presStyleLbl="solidFgAcc1" presStyleIdx="1" presStyleCnt="4"/>
      <dgm:spPr/>
    </dgm:pt>
    <dgm:pt modelId="{DD4698E0-0CE7-4CE6-9761-9707D9C600CD}" type="pres">
      <dgm:prSet presAssocID="{EAB63244-CBA4-4EB8-87CE-2FD795AACA21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4F4F73E3-2AC2-4D8D-905E-57582FF57A5A}" type="pres">
      <dgm:prSet presAssocID="{EAB63244-CBA4-4EB8-87CE-2FD795AACA21}" presName="accent_3" presStyleCnt="0"/>
      <dgm:spPr/>
    </dgm:pt>
    <dgm:pt modelId="{ED384D04-5AD3-4801-969E-21E6F9ECEAEC}" type="pres">
      <dgm:prSet presAssocID="{EAB63244-CBA4-4EB8-87CE-2FD795AACA21}" presName="accentRepeatNode" presStyleLbl="solidFgAcc1" presStyleIdx="2" presStyleCnt="4"/>
      <dgm:spPr/>
    </dgm:pt>
    <dgm:pt modelId="{A2D5E3A6-8AF8-4C3A-AA83-B8B312EFAA25}" type="pres">
      <dgm:prSet presAssocID="{BB3B811A-D1A8-49F9-B0AA-DE57E3C13FA6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5CBFD20-0C6E-4802-A648-8994D41CB109}" type="pres">
      <dgm:prSet presAssocID="{BB3B811A-D1A8-49F9-B0AA-DE57E3C13FA6}" presName="accent_4" presStyleCnt="0"/>
      <dgm:spPr/>
    </dgm:pt>
    <dgm:pt modelId="{B63F927A-997D-4CE1-9718-D1ACC73D131B}" type="pres">
      <dgm:prSet presAssocID="{BB3B811A-D1A8-49F9-B0AA-DE57E3C13FA6}" presName="accentRepeatNode" presStyleLbl="solidFgAcc1" presStyleIdx="3" presStyleCnt="4"/>
      <dgm:spPr/>
    </dgm:pt>
  </dgm:ptLst>
  <dgm:cxnLst>
    <dgm:cxn modelId="{D47FF42D-DF97-4F8E-B2BE-8DD320E82F5F}" srcId="{EA6FF0E6-FE66-4846-8540-F4DD90F168AE}" destId="{9BD52CEE-0FA0-4B1F-9A3E-B860844EAB7E}" srcOrd="0" destOrd="0" parTransId="{0A646A29-45C5-43AD-9F1F-519E68C0D5AC}" sibTransId="{44E10887-71ED-4C68-87CA-6B597E142E93}"/>
    <dgm:cxn modelId="{E69151B3-BE48-4BFF-AF3E-C2160D8C5B2A}" type="presOf" srcId="{44E10887-71ED-4C68-87CA-6B597E142E93}" destId="{F74DBF03-7246-4161-A4F6-60E0873BDFBD}" srcOrd="0" destOrd="0" presId="urn:microsoft.com/office/officeart/2008/layout/VerticalCurvedList"/>
    <dgm:cxn modelId="{C383B113-ED69-4731-AAB6-C9D39E24CBC9}" srcId="{EA6FF0E6-FE66-4846-8540-F4DD90F168AE}" destId="{EAB63244-CBA4-4EB8-87CE-2FD795AACA21}" srcOrd="2" destOrd="0" parTransId="{C051946B-3F26-494E-BF38-1DFBCECAFB87}" sibTransId="{C2B644D5-FB33-418A-B97B-5DC5BD6489D9}"/>
    <dgm:cxn modelId="{C7F17992-46EA-435F-A0DE-700B12A2CC5D}" type="presOf" srcId="{BB3B811A-D1A8-49F9-B0AA-DE57E3C13FA6}" destId="{A2D5E3A6-8AF8-4C3A-AA83-B8B312EFAA25}" srcOrd="0" destOrd="0" presId="urn:microsoft.com/office/officeart/2008/layout/VerticalCurvedList"/>
    <dgm:cxn modelId="{37E42DBD-EDC2-498A-915B-7AAE8B2FF3C7}" type="presOf" srcId="{EAB63244-CBA4-4EB8-87CE-2FD795AACA21}" destId="{DD4698E0-0CE7-4CE6-9761-9707D9C600CD}" srcOrd="0" destOrd="0" presId="urn:microsoft.com/office/officeart/2008/layout/VerticalCurvedList"/>
    <dgm:cxn modelId="{EB71C29E-FE97-401B-B30C-86123FFD164E}" srcId="{EA6FF0E6-FE66-4846-8540-F4DD90F168AE}" destId="{CB187FA6-6C5F-46C7-B8DE-26D932B4F51F}" srcOrd="1" destOrd="0" parTransId="{0FFBD8A7-EEE2-4E71-AC8F-7681C45336F9}" sibTransId="{24E615DC-1621-4315-A58A-78EDC8D2D9DC}"/>
    <dgm:cxn modelId="{A868E244-BBB7-4775-B286-486A5F90D149}" type="presOf" srcId="{9BD52CEE-0FA0-4B1F-9A3E-B860844EAB7E}" destId="{16CA81C9-8271-4F76-BAC8-2B708EA57062}" srcOrd="0" destOrd="0" presId="urn:microsoft.com/office/officeart/2008/layout/VerticalCurvedList"/>
    <dgm:cxn modelId="{6AD3167F-4D90-449B-BBB1-32D99F45E651}" srcId="{EA6FF0E6-FE66-4846-8540-F4DD90F168AE}" destId="{BB3B811A-D1A8-49F9-B0AA-DE57E3C13FA6}" srcOrd="3" destOrd="0" parTransId="{087E4F66-E04D-4DC9-86F1-6FF8E4FEC80A}" sibTransId="{D21F9775-1016-4024-9174-938CC1D00C34}"/>
    <dgm:cxn modelId="{2F4D1ACB-CD54-459A-8DBB-0FE2E8776485}" type="presOf" srcId="{EA6FF0E6-FE66-4846-8540-F4DD90F168AE}" destId="{BD7E63AC-3BA0-4523-A1B4-FA3814D8D70D}" srcOrd="0" destOrd="0" presId="urn:microsoft.com/office/officeart/2008/layout/VerticalCurvedList"/>
    <dgm:cxn modelId="{773EC870-B3C0-4666-A169-68CF54B9534B}" type="presOf" srcId="{CB187FA6-6C5F-46C7-B8DE-26D932B4F51F}" destId="{EE61186A-75E3-4145-A8E3-795467A3E58A}" srcOrd="0" destOrd="0" presId="urn:microsoft.com/office/officeart/2008/layout/VerticalCurvedList"/>
    <dgm:cxn modelId="{0E4912F9-70A1-4F66-800C-A4F9A21F0A7F}" type="presParOf" srcId="{BD7E63AC-3BA0-4523-A1B4-FA3814D8D70D}" destId="{0571CD26-BB6A-4EEA-9206-B576D3A72E74}" srcOrd="0" destOrd="0" presId="urn:microsoft.com/office/officeart/2008/layout/VerticalCurvedList"/>
    <dgm:cxn modelId="{8BF0E495-CAE6-44D3-8CDC-EAA759CB9B41}" type="presParOf" srcId="{0571CD26-BB6A-4EEA-9206-B576D3A72E74}" destId="{2D899EAA-127A-4DD5-B9C8-7256692E242C}" srcOrd="0" destOrd="0" presId="urn:microsoft.com/office/officeart/2008/layout/VerticalCurvedList"/>
    <dgm:cxn modelId="{90FE7FE2-278D-4F92-8096-C28B5F33136C}" type="presParOf" srcId="{2D899EAA-127A-4DD5-B9C8-7256692E242C}" destId="{126212B1-B0C8-46A0-B6F7-BD220C9131BF}" srcOrd="0" destOrd="0" presId="urn:microsoft.com/office/officeart/2008/layout/VerticalCurvedList"/>
    <dgm:cxn modelId="{A065028C-7DCC-49C6-94BF-1F0F3696A5F9}" type="presParOf" srcId="{2D899EAA-127A-4DD5-B9C8-7256692E242C}" destId="{F74DBF03-7246-4161-A4F6-60E0873BDFBD}" srcOrd="1" destOrd="0" presId="urn:microsoft.com/office/officeart/2008/layout/VerticalCurvedList"/>
    <dgm:cxn modelId="{A5D5961D-B7A9-4B78-A6BF-5AFB9E0F2906}" type="presParOf" srcId="{2D899EAA-127A-4DD5-B9C8-7256692E242C}" destId="{E69C2201-2012-4084-8E23-91275523E2CF}" srcOrd="2" destOrd="0" presId="urn:microsoft.com/office/officeart/2008/layout/VerticalCurvedList"/>
    <dgm:cxn modelId="{1D77EB65-9D18-420D-B9A4-CBCF5317FE92}" type="presParOf" srcId="{2D899EAA-127A-4DD5-B9C8-7256692E242C}" destId="{9126F57B-4A84-4B5E-BD3F-6BEBC65625B2}" srcOrd="3" destOrd="0" presId="urn:microsoft.com/office/officeart/2008/layout/VerticalCurvedList"/>
    <dgm:cxn modelId="{65B90BF1-06EB-4C89-837C-12827557274C}" type="presParOf" srcId="{0571CD26-BB6A-4EEA-9206-B576D3A72E74}" destId="{16CA81C9-8271-4F76-BAC8-2B708EA57062}" srcOrd="1" destOrd="0" presId="urn:microsoft.com/office/officeart/2008/layout/VerticalCurvedList"/>
    <dgm:cxn modelId="{57094E9E-CE1C-4E9B-93C0-E3BF0C68135D}" type="presParOf" srcId="{0571CD26-BB6A-4EEA-9206-B576D3A72E74}" destId="{C89E3FDD-574F-48D3-BFBE-671DBE445867}" srcOrd="2" destOrd="0" presId="urn:microsoft.com/office/officeart/2008/layout/VerticalCurvedList"/>
    <dgm:cxn modelId="{CB5E5F77-AB67-4D38-B4BD-5B0F5098D456}" type="presParOf" srcId="{C89E3FDD-574F-48D3-BFBE-671DBE445867}" destId="{41D66835-B7E3-4D29-9E53-990B1F70283C}" srcOrd="0" destOrd="0" presId="urn:microsoft.com/office/officeart/2008/layout/VerticalCurvedList"/>
    <dgm:cxn modelId="{249258E9-9E57-4F0F-AD01-01075049C48F}" type="presParOf" srcId="{0571CD26-BB6A-4EEA-9206-B576D3A72E74}" destId="{EE61186A-75E3-4145-A8E3-795467A3E58A}" srcOrd="3" destOrd="0" presId="urn:microsoft.com/office/officeart/2008/layout/VerticalCurvedList"/>
    <dgm:cxn modelId="{3B447DA2-E3D2-4532-868A-C54EA3898D76}" type="presParOf" srcId="{0571CD26-BB6A-4EEA-9206-B576D3A72E74}" destId="{7A083FDF-61A4-49AF-B5D6-8432C9EF4FA6}" srcOrd="4" destOrd="0" presId="urn:microsoft.com/office/officeart/2008/layout/VerticalCurvedList"/>
    <dgm:cxn modelId="{C4292F99-0386-4B32-8AD2-943D2B81E98B}" type="presParOf" srcId="{7A083FDF-61A4-49AF-B5D6-8432C9EF4FA6}" destId="{7A9E82EF-DA1B-4151-8973-FCA4C8AF7BDA}" srcOrd="0" destOrd="0" presId="urn:microsoft.com/office/officeart/2008/layout/VerticalCurvedList"/>
    <dgm:cxn modelId="{ADBAED99-4177-4748-8C2E-C452E62A6BE4}" type="presParOf" srcId="{0571CD26-BB6A-4EEA-9206-B576D3A72E74}" destId="{DD4698E0-0CE7-4CE6-9761-9707D9C600CD}" srcOrd="5" destOrd="0" presId="urn:microsoft.com/office/officeart/2008/layout/VerticalCurvedList"/>
    <dgm:cxn modelId="{41FE0FDD-2B03-4A30-9BFF-542D4DBC1EA4}" type="presParOf" srcId="{0571CD26-BB6A-4EEA-9206-B576D3A72E74}" destId="{4F4F73E3-2AC2-4D8D-905E-57582FF57A5A}" srcOrd="6" destOrd="0" presId="urn:microsoft.com/office/officeart/2008/layout/VerticalCurvedList"/>
    <dgm:cxn modelId="{9DC81425-B496-4BE7-8E8D-EB6A1F5A9EC2}" type="presParOf" srcId="{4F4F73E3-2AC2-4D8D-905E-57582FF57A5A}" destId="{ED384D04-5AD3-4801-969E-21E6F9ECEAEC}" srcOrd="0" destOrd="0" presId="urn:microsoft.com/office/officeart/2008/layout/VerticalCurvedList"/>
    <dgm:cxn modelId="{1EAFE77F-C901-4740-B303-15410F9C1E66}" type="presParOf" srcId="{0571CD26-BB6A-4EEA-9206-B576D3A72E74}" destId="{A2D5E3A6-8AF8-4C3A-AA83-B8B312EFAA25}" srcOrd="7" destOrd="0" presId="urn:microsoft.com/office/officeart/2008/layout/VerticalCurvedList"/>
    <dgm:cxn modelId="{463EFCB0-EC8A-4408-9A55-A12325BF4614}" type="presParOf" srcId="{0571CD26-BB6A-4EEA-9206-B576D3A72E74}" destId="{15CBFD20-0C6E-4802-A648-8994D41CB109}" srcOrd="8" destOrd="0" presId="urn:microsoft.com/office/officeart/2008/layout/VerticalCurvedList"/>
    <dgm:cxn modelId="{E05134F6-E87A-492F-B5D9-7ECA05826503}" type="presParOf" srcId="{15CBFD20-0C6E-4802-A648-8994D41CB109}" destId="{B63F927A-997D-4CE1-9718-D1ACC73D131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4DBF03-7246-4161-A4F6-60E0873BDFBD}">
      <dsp:nvSpPr>
        <dsp:cNvPr id="0" name=""/>
        <dsp:cNvSpPr/>
      </dsp:nvSpPr>
      <dsp:spPr>
        <a:xfrm>
          <a:off x="-5943603" y="-909532"/>
          <a:ext cx="7075648" cy="7075648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CA81C9-8271-4F76-BAC8-2B708EA57062}">
      <dsp:nvSpPr>
        <dsp:cNvPr id="0" name=""/>
        <dsp:cNvSpPr/>
      </dsp:nvSpPr>
      <dsp:spPr>
        <a:xfrm>
          <a:off x="592512" y="404126"/>
          <a:ext cx="7398361" cy="8086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38100" dir="81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1884" tIns="88900" rIns="88900" bIns="88900" numCol="1" spcCol="1270" anchor="ctr" anchorCtr="0">
          <a:noAutofit/>
        </a:bodyPr>
        <a:lstStyle/>
        <a:p>
          <a:pPr lvl="0" algn="l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500" b="1" kern="1200" dirty="0" smtClean="0">
              <a:latin typeface="Traditional Arabic" pitchFamily="18" charset="-78"/>
              <a:cs typeface="Traditional Arabic" pitchFamily="18" charset="-78"/>
            </a:rPr>
            <a:t>حقوق الطالب الجامعي</a:t>
          </a:r>
          <a:endParaRPr lang="en-US" sz="3500" b="1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592512" y="404126"/>
        <a:ext cx="7398361" cy="808672"/>
      </dsp:txXfrm>
    </dsp:sp>
    <dsp:sp modelId="{41D66835-B7E3-4D29-9E53-990B1F70283C}">
      <dsp:nvSpPr>
        <dsp:cNvPr id="0" name=""/>
        <dsp:cNvSpPr/>
      </dsp:nvSpPr>
      <dsp:spPr>
        <a:xfrm>
          <a:off x="87092" y="303042"/>
          <a:ext cx="1010841" cy="10108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61186A-75E3-4145-A8E3-795467A3E58A}">
      <dsp:nvSpPr>
        <dsp:cNvPr id="0" name=""/>
        <dsp:cNvSpPr/>
      </dsp:nvSpPr>
      <dsp:spPr>
        <a:xfrm>
          <a:off x="1056143" y="1617345"/>
          <a:ext cx="6934730" cy="8086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38100" dir="81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1884" tIns="88900" rIns="88900" bIns="88900" numCol="1" spcCol="1270" anchor="ctr" anchorCtr="0">
          <a:noAutofit/>
        </a:bodyPr>
        <a:lstStyle/>
        <a:p>
          <a:pPr lvl="0" algn="l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500" b="1" kern="1200" dirty="0" smtClean="0">
              <a:latin typeface="Traditional Arabic" pitchFamily="18" charset="-78"/>
              <a:cs typeface="Traditional Arabic" pitchFamily="18" charset="-78"/>
            </a:rPr>
            <a:t>التزامات الطالب الجامعي</a:t>
          </a:r>
          <a:endParaRPr lang="en-US" sz="3500" b="1" kern="1200" dirty="0" smtClean="0">
            <a:latin typeface="Traditional Arabic" pitchFamily="18" charset="-78"/>
            <a:cs typeface="Traditional Arabic" pitchFamily="18" charset="-78"/>
          </a:endParaRPr>
        </a:p>
      </dsp:txBody>
      <dsp:txXfrm>
        <a:off x="1056143" y="1617345"/>
        <a:ext cx="6934730" cy="808672"/>
      </dsp:txXfrm>
    </dsp:sp>
    <dsp:sp modelId="{7A9E82EF-DA1B-4151-8973-FCA4C8AF7BDA}">
      <dsp:nvSpPr>
        <dsp:cNvPr id="0" name=""/>
        <dsp:cNvSpPr/>
      </dsp:nvSpPr>
      <dsp:spPr>
        <a:xfrm>
          <a:off x="550722" y="1516261"/>
          <a:ext cx="1010841" cy="10108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4698E0-0CE7-4CE6-9761-9707D9C600CD}">
      <dsp:nvSpPr>
        <dsp:cNvPr id="0" name=""/>
        <dsp:cNvSpPr/>
      </dsp:nvSpPr>
      <dsp:spPr>
        <a:xfrm>
          <a:off x="1056143" y="2830565"/>
          <a:ext cx="6934730" cy="8086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38100" dir="81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1884" tIns="88900" rIns="88900" bIns="88900" numCol="1" spcCol="1270" anchor="ctr" anchorCtr="0">
          <a:noAutofit/>
        </a:bodyPr>
        <a:lstStyle/>
        <a:p>
          <a:pPr lvl="0" algn="l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500" b="1" kern="1200" smtClean="0">
              <a:latin typeface="Traditional Arabic" pitchFamily="18" charset="-78"/>
              <a:cs typeface="Traditional Arabic" pitchFamily="18" charset="-78"/>
            </a:rPr>
            <a:t>الميثاق الاخلاقي والمهني لتقويم الطلاب</a:t>
          </a:r>
          <a:endParaRPr lang="en-US" sz="3500" b="1" kern="1200" dirty="0" smtClean="0">
            <a:latin typeface="Traditional Arabic" pitchFamily="18" charset="-78"/>
            <a:cs typeface="Traditional Arabic" pitchFamily="18" charset="-78"/>
          </a:endParaRPr>
        </a:p>
      </dsp:txBody>
      <dsp:txXfrm>
        <a:off x="1056143" y="2830565"/>
        <a:ext cx="6934730" cy="808672"/>
      </dsp:txXfrm>
    </dsp:sp>
    <dsp:sp modelId="{ED384D04-5AD3-4801-969E-21E6F9ECEAEC}">
      <dsp:nvSpPr>
        <dsp:cNvPr id="0" name=""/>
        <dsp:cNvSpPr/>
      </dsp:nvSpPr>
      <dsp:spPr>
        <a:xfrm>
          <a:off x="550722" y="2729481"/>
          <a:ext cx="1010841" cy="10108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D5E3A6-8AF8-4C3A-AA83-B8B312EFAA25}">
      <dsp:nvSpPr>
        <dsp:cNvPr id="0" name=""/>
        <dsp:cNvSpPr/>
      </dsp:nvSpPr>
      <dsp:spPr>
        <a:xfrm>
          <a:off x="592512" y="4043784"/>
          <a:ext cx="7398361" cy="8086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38100" dir="81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1884" tIns="88900" rIns="88900" bIns="88900" numCol="1" spcCol="1270" anchor="ctr" anchorCtr="0">
          <a:noAutofit/>
        </a:bodyPr>
        <a:lstStyle/>
        <a:p>
          <a:pPr lvl="0" algn="l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500" b="1" kern="1200" dirty="0" smtClean="0">
              <a:latin typeface="Traditional Arabic" pitchFamily="18" charset="-78"/>
              <a:cs typeface="Traditional Arabic" pitchFamily="18" charset="-78"/>
            </a:rPr>
            <a:t>أخلاقيات مهنة الهندسة</a:t>
          </a:r>
          <a:endParaRPr lang="en-US" sz="3500" b="1" kern="1200" dirty="0" smtClean="0">
            <a:latin typeface="Traditional Arabic" pitchFamily="18" charset="-78"/>
            <a:cs typeface="Traditional Arabic" pitchFamily="18" charset="-78"/>
          </a:endParaRPr>
        </a:p>
      </dsp:txBody>
      <dsp:txXfrm>
        <a:off x="592512" y="4043784"/>
        <a:ext cx="7398361" cy="808672"/>
      </dsp:txXfrm>
    </dsp:sp>
    <dsp:sp modelId="{B63F927A-997D-4CE1-9718-D1ACC73D131B}">
      <dsp:nvSpPr>
        <dsp:cNvPr id="0" name=""/>
        <dsp:cNvSpPr/>
      </dsp:nvSpPr>
      <dsp:spPr>
        <a:xfrm>
          <a:off x="87092" y="3942700"/>
          <a:ext cx="1010841" cy="10108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9B4BA2B-11CF-4208-B5C5-22F151D959DD}" type="datetimeFigureOut">
              <a:rPr lang="ar-EG" smtClean="0"/>
              <a:t>11/01/1439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4A23551-451A-4098-8DD9-DF587311F88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33714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29B6E-B5EF-4E1F-9F12-E6370AE7B688}" type="datetime8">
              <a:rPr lang="ar-EG" smtClean="0"/>
              <a:t>01 تشرين الأول، 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67A5179C-5EE3-44D3-8660-DAE21B85EE33}" type="slidenum">
              <a:rPr lang="ar-EG" smtClean="0"/>
              <a:t>‹#›</a:t>
            </a:fld>
            <a:endParaRPr lang="ar-EG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45CF-C292-4C7F-83B6-2C0F3B646993}" type="datetime8">
              <a:rPr lang="ar-EG" smtClean="0"/>
              <a:t>01 تشرين الأول، 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179C-5EE3-44D3-8660-DAE21B85EE33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A7466-9854-42F8-90F0-22C7ED5A0D08}" type="datetime8">
              <a:rPr lang="ar-EG" smtClean="0"/>
              <a:t>01 تشرين الأول، 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179C-5EE3-44D3-8660-DAE21B85EE33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0578-E2C2-45BC-A516-FAE2AC9D7957}" type="datetime8">
              <a:rPr lang="ar-EG" smtClean="0"/>
              <a:t>01 تشرين الأول، 17</a:t>
            </a:fld>
            <a:endParaRPr lang="ar-EG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A5179C-5EE3-44D3-8660-DAE21B85EE33}" type="slidenum">
              <a:rPr lang="ar-EG" smtClean="0"/>
              <a:t>‹#›</a:t>
            </a:fld>
            <a:endParaRPr lang="ar-EG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249C7-74D5-438A-9B0A-D406453F11DF}" type="datetime8">
              <a:rPr lang="ar-EG" smtClean="0"/>
              <a:t>01 تشرين الأول، 17</a:t>
            </a:fld>
            <a:endParaRPr lang="ar-EG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A5179C-5EE3-44D3-8660-DAE21B85EE33}" type="slidenum">
              <a:rPr lang="ar-EG" smtClean="0"/>
              <a:t>‹#›</a:t>
            </a:fld>
            <a:endParaRPr lang="ar-E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22E4-5816-4A87-9F6B-D0BB8E16D7E0}" type="datetime8">
              <a:rPr lang="ar-EG" smtClean="0"/>
              <a:t>01 تشرين الأول، 17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179C-5EE3-44D3-8660-DAE21B85EE33}" type="slidenum">
              <a:rPr lang="ar-EG" smtClean="0"/>
              <a:t>‹#›</a:t>
            </a:fld>
            <a:endParaRPr lang="ar-E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57D2-C3E7-4CC5-9862-FD2BE9944C5A}" type="datetime8">
              <a:rPr lang="ar-EG" smtClean="0"/>
              <a:t>01 تشرين الأول، 17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179C-5EE3-44D3-8660-DAE21B85EE33}" type="slidenum">
              <a:rPr lang="ar-EG" smtClean="0"/>
              <a:t>‹#›</a:t>
            </a:fld>
            <a:endParaRPr lang="ar-E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0766-57BE-40A5-82E3-3063BA2AA57C}" type="datetime8">
              <a:rPr lang="ar-EG" smtClean="0"/>
              <a:t>01 تشرين الأول، 17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179C-5EE3-44D3-8660-DAE21B85EE33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1B90-A829-4012-BDE2-8C4C7EE0C33E}" type="datetime8">
              <a:rPr lang="ar-EG" smtClean="0"/>
              <a:t>01 تشرين الأول، 17</a:t>
            </a:fld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A5179C-5EE3-44D3-8660-DAE21B85EE33}" type="slidenum">
              <a:rPr lang="ar-EG" smtClean="0"/>
              <a:t>‹#›</a:t>
            </a:fld>
            <a:endParaRPr lang="ar-EG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50676FD-F2B3-4AC2-8FBA-9DEBCC47F15E}" type="datetime8">
              <a:rPr lang="ar-EG" smtClean="0"/>
              <a:t>01 تشرين الأول، 17</a:t>
            </a:fld>
            <a:endParaRPr lang="ar-EG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7A5179C-5EE3-44D3-8660-DAE21B85EE33}" type="slidenum">
              <a:rPr lang="ar-EG" smtClean="0"/>
              <a:t>‹#›</a:t>
            </a:fld>
            <a:endParaRPr lang="ar-EG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C7B8-18F4-465D-AA5D-6C3AED186E8D}" type="datetime8">
              <a:rPr lang="ar-EG" smtClean="0"/>
              <a:t>01 تشرين الأول، 17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179C-5EE3-44D3-8660-DAE21B85EE33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67A5179C-5EE3-44D3-8660-DAE21B85EE33}" type="slidenum">
              <a:rPr lang="ar-EG" smtClean="0"/>
              <a:t>‹#›</a:t>
            </a:fld>
            <a:endParaRPr lang="ar-EG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184588C-9E37-4C86-9CC5-1F4D347CE227}" type="datetime8">
              <a:rPr lang="ar-EG" smtClean="0"/>
              <a:t>01 تشرين الأول، 17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hf hdr="0" ftr="0" dt="0"/>
  <p:txStyles>
    <p:titleStyle>
      <a:lvl1pPr algn="l" defTabSz="914400" rtl="1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jpeg"/><Relationship Id="rId4" Type="http://schemas.openxmlformats.org/officeDocument/2006/relationships/hyperlink" Target="mailto:motaz.ali@feng.bu.edu.e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0" y="620689"/>
            <a:ext cx="8964488" cy="10801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chemeClr val="accent3"/>
                </a:solidFill>
              </a:rPr>
              <a:t/>
            </a:r>
            <a:br>
              <a:rPr lang="en-US" smtClean="0">
                <a:solidFill>
                  <a:schemeClr val="accent3"/>
                </a:solidFill>
              </a:rPr>
            </a:br>
            <a:r>
              <a:rPr lang="en-US" smtClean="0">
                <a:solidFill>
                  <a:schemeClr val="accent3"/>
                </a:solidFill>
              </a:rPr>
              <a:t/>
            </a:r>
            <a:br>
              <a:rPr lang="en-US" smtClean="0">
                <a:solidFill>
                  <a:schemeClr val="accent3"/>
                </a:solidFill>
              </a:rPr>
            </a:br>
            <a:r>
              <a:rPr lang="en-US" smtClean="0">
                <a:solidFill>
                  <a:schemeClr val="accent3"/>
                </a:solidFill>
              </a:rPr>
              <a:t/>
            </a:r>
            <a:br>
              <a:rPr lang="en-US" smtClean="0">
                <a:solidFill>
                  <a:schemeClr val="accent3"/>
                </a:solidFill>
              </a:rPr>
            </a:br>
            <a:r>
              <a:rPr lang="en-US" smtClean="0">
                <a:solidFill>
                  <a:schemeClr val="accent3"/>
                </a:solidFill>
              </a:rPr>
              <a:t/>
            </a:r>
            <a:br>
              <a:rPr lang="en-US" smtClean="0">
                <a:solidFill>
                  <a:schemeClr val="accent3"/>
                </a:solidFill>
              </a:rPr>
            </a:br>
            <a:r>
              <a:rPr lang="en-US" smtClean="0">
                <a:solidFill>
                  <a:schemeClr val="accent3"/>
                </a:solidFill>
              </a:rPr>
              <a:t/>
            </a:r>
            <a:br>
              <a:rPr lang="en-US" smtClean="0">
                <a:solidFill>
                  <a:schemeClr val="accent3"/>
                </a:solidFill>
              </a:rPr>
            </a:br>
            <a:r>
              <a:rPr lang="en-US" smtClean="0"/>
              <a:t/>
            </a:r>
            <a:br>
              <a:rPr lang="en-US" smtClean="0"/>
            </a:br>
            <a:endParaRPr lang="ar-EG" sz="4000" dirty="0">
              <a:solidFill>
                <a:srgbClr val="FFFF00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141993" y="4725144"/>
            <a:ext cx="4716016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 Prepared By :</a:t>
            </a:r>
          </a:p>
          <a:p>
            <a:pPr marL="0" indent="0" algn="ctr" rtl="0">
              <a:buNone/>
            </a:pPr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Dr. Moataz Elsherbini</a:t>
            </a:r>
          </a:p>
          <a:p>
            <a:pPr marL="0" indent="0" algn="ctr" rtl="0">
              <a:buNone/>
            </a:pPr>
            <a:r>
              <a:rPr lang="en-US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  <a:hlinkClick r:id="rId4"/>
              </a:rPr>
              <a:t>motaz.ali@feng.bu.edu.eg</a:t>
            </a:r>
            <a:endParaRPr lang="en-US" dirty="0" smtClean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  <a:p>
            <a:pPr marL="0" indent="0" algn="ctr" rtl="0">
              <a:buNone/>
            </a:pPr>
            <a:endParaRPr lang="en-US" dirty="0" smtClean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  <a:p>
            <a:pPr marL="0" indent="0" algn="ctr" rtl="0">
              <a:buNone/>
            </a:pPr>
            <a:endParaRPr lang="en-US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endParaRPr lang="en-US" b="1" dirty="0" smtClean="0">
              <a:solidFill>
                <a:srgbClr val="FFFF00"/>
              </a:solidFill>
            </a:endParaRPr>
          </a:p>
        </p:txBody>
      </p:sp>
      <p:pic>
        <p:nvPicPr>
          <p:cNvPr id="14" name="Picture 6" descr="شعار جامعة بنها الجديد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996" y="228600"/>
            <a:ext cx="14906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827584" y="229706"/>
            <a:ext cx="5508104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Bef>
                <a:spcPct val="20000"/>
              </a:spcBef>
              <a:defRPr/>
            </a:pPr>
            <a:r>
              <a:rPr lang="en-US" sz="2400" b="1" dirty="0" err="1" smtClean="0">
                <a:solidFill>
                  <a:srgbClr val="FFFF00"/>
                </a:solidFill>
                <a:latin typeface="Book Antiqua" pitchFamily="18" charset="0"/>
              </a:rPr>
              <a:t>Benha</a:t>
            </a:r>
            <a:r>
              <a:rPr lang="en-US" sz="2400" b="1" dirty="0" smtClean="0">
                <a:solidFill>
                  <a:srgbClr val="FFFF00"/>
                </a:solidFill>
                <a:latin typeface="Book Antiqua" pitchFamily="18" charset="0"/>
              </a:rPr>
              <a:t> University</a:t>
            </a:r>
          </a:p>
          <a:p>
            <a:pPr algn="ctr" rtl="0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Book Antiqua" pitchFamily="18" charset="0"/>
              </a:rPr>
              <a:t>Faculty Of Engineering at </a:t>
            </a:r>
            <a:r>
              <a:rPr lang="en-US" sz="2400" b="1" dirty="0" err="1" smtClean="0">
                <a:solidFill>
                  <a:srgbClr val="FFFF00"/>
                </a:solidFill>
                <a:latin typeface="Book Antiqua" pitchFamily="18" charset="0"/>
              </a:rPr>
              <a:t>Shoubra</a:t>
            </a:r>
            <a:endParaRPr lang="en-US" sz="2400" b="1" dirty="0">
              <a:solidFill>
                <a:srgbClr val="FFFF00"/>
              </a:solidFill>
              <a:latin typeface="Book Antiqua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5378" y="2952239"/>
            <a:ext cx="9036496" cy="156966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Lecture (3)</a:t>
            </a:r>
          </a:p>
          <a:p>
            <a:pPr algn="ctr"/>
            <a:r>
              <a:rPr lang="ar-EG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حقوق والتزامات الطالب والمهندس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81083" y="1628800"/>
            <a:ext cx="803784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GEN-181</a:t>
            </a:r>
          </a:p>
          <a:p>
            <a:pPr algn="ctr"/>
            <a:r>
              <a:rPr lang="en-US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Engineering </a:t>
            </a:r>
            <a:r>
              <a:rPr lang="en-US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Legislations </a:t>
            </a:r>
            <a:r>
              <a:rPr lang="en-US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(2017/2018)</a:t>
            </a:r>
            <a:endParaRPr lang="en-US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63705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27584" y="2996952"/>
            <a:ext cx="7848872" cy="838200"/>
            <a:chOff x="582354" y="419100"/>
            <a:chExt cx="6370853" cy="83820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Rectangle 8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5321" tIns="114300" rIns="114300" bIns="114300" numCol="1" spcCol="1270" anchor="ctr" anchorCtr="0">
              <a:noAutofit/>
            </a:bodyPr>
            <a:lstStyle/>
            <a:p>
              <a:pPr lvl="0" algn="ctr" defTabSz="2000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4500" b="1" kern="1200" dirty="0" smtClean="0">
                  <a:latin typeface="Traditional Arabic" pitchFamily="18" charset="-78"/>
                  <a:cs typeface="Traditional Arabic" pitchFamily="18" charset="-78"/>
                </a:rPr>
                <a:t>3 -الميثاق الاخلاقي والمهني لتقويم الطلاب</a:t>
              </a:r>
              <a:endParaRPr lang="en-US" sz="4500" b="1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411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83568" y="116632"/>
            <a:ext cx="7416824" cy="720080"/>
            <a:chOff x="582354" y="419100"/>
            <a:chExt cx="6370853" cy="83820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Rectangle 8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5321" tIns="114300" rIns="114300" bIns="114300" numCol="1" spcCol="1270" anchor="ctr" anchorCtr="0">
              <a:noAutofit/>
            </a:bodyPr>
            <a:lstStyle/>
            <a:p>
              <a:pPr lvl="0" algn="ctr" defTabSz="2000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4500" b="1" kern="1200" dirty="0" smtClean="0">
                  <a:latin typeface="Traditional Arabic" pitchFamily="18" charset="-78"/>
                  <a:cs typeface="Traditional Arabic" pitchFamily="18" charset="-78"/>
                </a:rPr>
                <a:t>الميثاق الاخلاقي والمهني لتقويم الطلاب</a:t>
              </a:r>
              <a:endParaRPr lang="en-US" sz="4500" b="1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79512" y="980728"/>
            <a:ext cx="8856984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u="sng" dirty="0" smtClean="0">
                <a:solidFill>
                  <a:srgbClr val="FF0000"/>
                </a:solidFill>
              </a:rPr>
              <a:t>السرية</a:t>
            </a:r>
            <a:r>
              <a:rPr lang="ar-EG" sz="2400" b="1" u="sng" dirty="0" smtClean="0">
                <a:solidFill>
                  <a:srgbClr val="0000FF"/>
                </a:solidFill>
              </a:rPr>
              <a:t> : </a:t>
            </a:r>
            <a:r>
              <a:rPr lang="en-US" sz="2400" b="1" u="sng" dirty="0" smtClean="0">
                <a:solidFill>
                  <a:srgbClr val="FF0000"/>
                </a:solidFill>
              </a:rPr>
              <a:t>Confidentiality</a:t>
            </a:r>
            <a:r>
              <a:rPr lang="en-US" sz="2400" b="1" u="sng" dirty="0" smtClean="0">
                <a:solidFill>
                  <a:srgbClr val="0000FF"/>
                </a:solidFill>
              </a:rPr>
              <a:t> </a:t>
            </a:r>
            <a:r>
              <a:rPr lang="ar-EG" sz="2400" b="1" dirty="0" smtClean="0">
                <a:solidFill>
                  <a:srgbClr val="FF0000"/>
                </a:solidFill>
              </a:rPr>
              <a:t> </a:t>
            </a:r>
            <a:r>
              <a:rPr lang="ar-EG" sz="2400" b="1" dirty="0" smtClean="0">
                <a:solidFill>
                  <a:srgbClr val="0000FF"/>
                </a:solidFill>
              </a:rPr>
              <a:t>، اسئله الامتحانات ( تحريري او شفوي ) سر لواضعها لا يطلع عليها احد قبل الامتحان.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u="sng" dirty="0" smtClean="0">
                <a:solidFill>
                  <a:srgbClr val="FF0000"/>
                </a:solidFill>
              </a:rPr>
              <a:t>الشفافية</a:t>
            </a:r>
            <a:r>
              <a:rPr lang="ar-EG" sz="2400" b="1" u="sng" dirty="0" smtClean="0">
                <a:solidFill>
                  <a:srgbClr val="0000FF"/>
                </a:solidFill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</a:rPr>
              <a:t>Transparency</a:t>
            </a:r>
            <a:r>
              <a:rPr lang="en-US" sz="2400" b="1" u="sng" dirty="0" smtClean="0">
                <a:solidFill>
                  <a:srgbClr val="0000FF"/>
                </a:solidFill>
              </a:rPr>
              <a:t> </a:t>
            </a:r>
            <a:r>
              <a:rPr lang="ar-EG" sz="2400" b="1" dirty="0" smtClean="0">
                <a:solidFill>
                  <a:srgbClr val="FF0000"/>
                </a:solidFill>
              </a:rPr>
              <a:t> </a:t>
            </a:r>
            <a:r>
              <a:rPr lang="ar-EG" sz="2400" b="1" dirty="0" smtClean="0">
                <a:solidFill>
                  <a:srgbClr val="0000FF"/>
                </a:solidFill>
              </a:rPr>
              <a:t>، اعلان قواعد وضع الاسئله وقواعد التصحيح بشكل واضح للممتحنين.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u="sng" dirty="0" smtClean="0">
                <a:solidFill>
                  <a:srgbClr val="FF0000"/>
                </a:solidFill>
              </a:rPr>
              <a:t>الديمقراطية</a:t>
            </a:r>
            <a:r>
              <a:rPr lang="ar-EG" sz="2400" b="1" u="sng" dirty="0" smtClean="0">
                <a:solidFill>
                  <a:srgbClr val="0000FF"/>
                </a:solidFill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</a:rPr>
              <a:t>Democracy</a:t>
            </a:r>
            <a:r>
              <a:rPr lang="ar-EG" sz="2400" b="1" dirty="0" smtClean="0">
                <a:solidFill>
                  <a:srgbClr val="FF0000"/>
                </a:solidFill>
              </a:rPr>
              <a:t> </a:t>
            </a:r>
            <a:r>
              <a:rPr lang="ar-EG" sz="2400" b="1" dirty="0" smtClean="0">
                <a:solidFill>
                  <a:srgbClr val="0000FF"/>
                </a:solidFill>
              </a:rPr>
              <a:t>، قبول تنوع واختلاف الرأي في الاجابات فيما يخص المواد الانسانيه والاجتماعيه والدراسات السياسيه.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u="sng" dirty="0" smtClean="0">
                <a:solidFill>
                  <a:srgbClr val="FF0000"/>
                </a:solidFill>
              </a:rPr>
              <a:t>الحياد</a:t>
            </a:r>
            <a:r>
              <a:rPr lang="ar-EG" sz="2400" b="1" u="sng" dirty="0" smtClean="0">
                <a:solidFill>
                  <a:srgbClr val="0000FF"/>
                </a:solidFill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</a:rPr>
              <a:t>Neutrality</a:t>
            </a:r>
            <a:r>
              <a:rPr lang="ar-EG" sz="2400" b="1" dirty="0" smtClean="0">
                <a:solidFill>
                  <a:srgbClr val="FF0000"/>
                </a:solidFill>
              </a:rPr>
              <a:t> </a:t>
            </a:r>
            <a:r>
              <a:rPr lang="ar-EG" sz="2400" b="1" dirty="0" smtClean="0">
                <a:solidFill>
                  <a:srgbClr val="0000FF"/>
                </a:solidFill>
              </a:rPr>
              <a:t>، عدم التأثر بموقف من الطلاب في وضع الامتحان ( الامتحان قياس للمستوي العلمي تحصيلا وفهما وابداعا )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u="sng" dirty="0" smtClean="0">
                <a:solidFill>
                  <a:srgbClr val="FF0000"/>
                </a:solidFill>
              </a:rPr>
              <a:t>النزاهه </a:t>
            </a:r>
            <a:r>
              <a:rPr lang="en-US" sz="2400" b="1" u="sng" dirty="0" smtClean="0">
                <a:solidFill>
                  <a:srgbClr val="FF0000"/>
                </a:solidFill>
              </a:rPr>
              <a:t>Fairness</a:t>
            </a:r>
            <a:r>
              <a:rPr lang="ar-EG" sz="2400" b="1" dirty="0" smtClean="0">
                <a:solidFill>
                  <a:srgbClr val="0000FF"/>
                </a:solidFill>
              </a:rPr>
              <a:t>، التجرد من اي غرض شخصي او محاباه اثناء وضع الاسئله او التقويم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u="sng" dirty="0" smtClean="0">
                <a:solidFill>
                  <a:srgbClr val="FF0000"/>
                </a:solidFill>
              </a:rPr>
              <a:t>الموضوعية</a:t>
            </a:r>
            <a:r>
              <a:rPr lang="ar-EG" sz="2400" b="1" u="sng" dirty="0" smtClean="0">
                <a:solidFill>
                  <a:srgbClr val="0000FF"/>
                </a:solidFill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</a:rPr>
              <a:t>objectivity</a:t>
            </a:r>
            <a:r>
              <a:rPr lang="ar-EG" sz="2400" b="1" u="sng" dirty="0" smtClean="0">
                <a:solidFill>
                  <a:srgbClr val="FF0000"/>
                </a:solidFill>
              </a:rPr>
              <a:t> </a:t>
            </a:r>
            <a:r>
              <a:rPr lang="ar-EG" sz="2400" b="1" dirty="0" smtClean="0">
                <a:solidFill>
                  <a:srgbClr val="0000FF"/>
                </a:solidFill>
              </a:rPr>
              <a:t>، ان يستحق الطالب الدرجه الممنوحه ولا يختلف عليها مصحح اخر</a:t>
            </a:r>
          </a:p>
        </p:txBody>
      </p:sp>
    </p:spTree>
    <p:extLst>
      <p:ext uri="{BB962C8B-B14F-4D97-AF65-F5344CB8AC3E}">
        <p14:creationId xmlns:p14="http://schemas.microsoft.com/office/powerpoint/2010/main" val="168634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83568" y="332656"/>
            <a:ext cx="7416824" cy="838200"/>
            <a:chOff x="582354" y="419100"/>
            <a:chExt cx="6370853" cy="83820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Rectangle 8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5321" tIns="114300" rIns="114300" bIns="114300" numCol="1" spcCol="1270" anchor="ctr" anchorCtr="0">
              <a:noAutofit/>
            </a:bodyPr>
            <a:lstStyle/>
            <a:p>
              <a:pPr lvl="0" algn="ctr" defTabSz="2000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4500" b="1" kern="1200" dirty="0" smtClean="0">
                  <a:latin typeface="Traditional Arabic" pitchFamily="18" charset="-78"/>
                  <a:cs typeface="Traditional Arabic" pitchFamily="18" charset="-78"/>
                </a:rPr>
                <a:t>الميثاق الاخلاقي والمهني لتقويم الطلاب</a:t>
              </a:r>
              <a:endParaRPr lang="en-US" sz="4500" b="1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79512" y="1196752"/>
            <a:ext cx="8856984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ar-EG" sz="2400" b="1" u="sng" dirty="0" smtClean="0">
                <a:solidFill>
                  <a:srgbClr val="FF0000"/>
                </a:solidFill>
              </a:rPr>
              <a:t>أولا : مبادئ مرحله ما قبل وضع الامتحان :</a:t>
            </a: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 متابعه اداء الطلاب وتقويمهم بشكل دوري</a:t>
            </a: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التنحي عن وضع امتحان اذا كان للمتحن قريب حتي الدرجه الرابعه في الفرقه.</a:t>
            </a: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الامتحان لقياس التحصيل العلمي وليس علاقه الند بالخصم او تحدي قدرات الطالب</a:t>
            </a: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لا يجوز التلميح بالاسئله المتوقعه في المحاضرات الاخيره او الاجزاء التي سيغطيها الامتحان.</a:t>
            </a: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اعلان طرق التقويم للطالب ( المكاشفه)</a:t>
            </a: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ar-EG" sz="2400" b="1" dirty="0" smtClean="0">
              <a:solidFill>
                <a:srgbClr val="0000FF"/>
              </a:solidFill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ar-EG" sz="24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68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83568" y="332656"/>
            <a:ext cx="7416824" cy="838200"/>
            <a:chOff x="582354" y="419100"/>
            <a:chExt cx="6370853" cy="83820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Rectangle 8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5321" tIns="114300" rIns="114300" bIns="114300" numCol="1" spcCol="1270" anchor="ctr" anchorCtr="0">
              <a:noAutofit/>
            </a:bodyPr>
            <a:lstStyle/>
            <a:p>
              <a:pPr lvl="0" algn="ctr" defTabSz="2000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4500" b="1" kern="1200" dirty="0" smtClean="0">
                  <a:latin typeface="Traditional Arabic" pitchFamily="18" charset="-78"/>
                  <a:cs typeface="Traditional Arabic" pitchFamily="18" charset="-78"/>
                </a:rPr>
                <a:t>الميثاق الاخلاقي والمهني لتقويم الطلاب</a:t>
              </a:r>
              <a:endParaRPr lang="en-US" sz="4500" b="1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79512" y="1273398"/>
            <a:ext cx="885698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ar-EG" sz="2400" b="1" u="sng" dirty="0" smtClean="0">
                <a:solidFill>
                  <a:srgbClr val="FF0000"/>
                </a:solidFill>
              </a:rPr>
              <a:t>ثانيا : مبادئ مرحله اثناء وضع الامتحان :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 مراعاه التدرج الافقي للاسئلة ( قياس مهارات ذهنيه / مهنية / معرفه وفهم )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dirty="0">
                <a:solidFill>
                  <a:srgbClr val="0000FF"/>
                </a:solidFill>
              </a:rPr>
              <a:t>مراعاه التدرج </a:t>
            </a:r>
            <a:r>
              <a:rPr lang="ar-EG" sz="2400" b="1" dirty="0" smtClean="0">
                <a:solidFill>
                  <a:srgbClr val="0000FF"/>
                </a:solidFill>
              </a:rPr>
              <a:t>الرأسي </a:t>
            </a:r>
            <a:r>
              <a:rPr lang="ar-EG" sz="2400" b="1" dirty="0">
                <a:solidFill>
                  <a:srgbClr val="0000FF"/>
                </a:solidFill>
              </a:rPr>
              <a:t>للاسئلة </a:t>
            </a:r>
            <a:r>
              <a:rPr lang="ar-EG" sz="2400" b="1" dirty="0" smtClean="0">
                <a:solidFill>
                  <a:srgbClr val="0000FF"/>
                </a:solidFill>
              </a:rPr>
              <a:t>( سؤال متوسط الذكاء – عالي الذكاء ) وحسب تفوق الطلاب يمكن تقييم مستوياتهم ( امتياز – ج ج – ج – ل –الخ)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تناسب اسئله الامتحان مع ماتم تدريسه من محتوي المقرر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تجنب التكرار من الامتحانات السابقه وايضا من الامتحانات في المقررات المماثله بالجامعات الاخري ( حقوق ملكيه فكريه)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حفظ النظام داخل اللجان وتهيئه جو لامتحان هادئ ومنع الغش او الشروع فيه تحقيقا لمبدأ العداله بين الطلاب</a:t>
            </a:r>
          </a:p>
          <a:p>
            <a:pPr lvl="0" algn="just">
              <a:spcBef>
                <a:spcPts val="600"/>
              </a:spcBef>
              <a:spcAft>
                <a:spcPts val="1200"/>
              </a:spcAft>
            </a:pPr>
            <a:endParaRPr lang="ar-EG" sz="24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20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83568" y="332656"/>
            <a:ext cx="7416824" cy="838200"/>
            <a:chOff x="582354" y="419100"/>
            <a:chExt cx="6370853" cy="83820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Rectangle 8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5321" tIns="114300" rIns="114300" bIns="114300" numCol="1" spcCol="1270" anchor="ctr" anchorCtr="0">
              <a:noAutofit/>
            </a:bodyPr>
            <a:lstStyle/>
            <a:p>
              <a:pPr lvl="0" algn="ctr" defTabSz="2000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4500" b="1" kern="1200" dirty="0" smtClean="0">
                  <a:latin typeface="Traditional Arabic" pitchFamily="18" charset="-78"/>
                  <a:cs typeface="Traditional Arabic" pitchFamily="18" charset="-78"/>
                </a:rPr>
                <a:t>الميثاق الاخلاقي والمهني لتقويم الطلاب</a:t>
              </a:r>
              <a:endParaRPr lang="en-US" sz="4500" b="1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79512" y="1378798"/>
            <a:ext cx="8856984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ar-EG" sz="2400" b="1" u="sng" dirty="0" smtClean="0">
                <a:solidFill>
                  <a:srgbClr val="FF0000"/>
                </a:solidFill>
              </a:rPr>
              <a:t>ثالثا : مبادئ مرحله لمرحله التصحيح واعلان النتائج: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 التزام الدقه في قراءه كل كلمه مكتوبه في ورقه الاجابه وتوزيع عادل للدرجات علي الاجابات وتجنب منح درجه اجماليه للاجابه ككل (الا في الاسئله المقالية)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الموضوعيه والحياد في تقدير الدرجه بحيث لاتتفاوت الدرجه عند نفس الاجابه من طالب لطالب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لا يؤاخذ طالب علي رأيه في المواد الانسانيه والفلسفيه والاجتماعيه والسياسه (المسائل الخلافيه عموما )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اخبار الطالب بنتائج التقويم ومواضع القصور ليستفيد من اخطاءه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ar-EG" sz="24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52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619672" y="2996952"/>
            <a:ext cx="5993738" cy="838200"/>
            <a:chOff x="582354" y="419100"/>
            <a:chExt cx="6370853" cy="83820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Rectangle 8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5321" tIns="114300" rIns="114300" bIns="114300" numCol="1" spcCol="1270" anchor="ctr" anchorCtr="0">
              <a:noAutofit/>
            </a:bodyPr>
            <a:lstStyle/>
            <a:p>
              <a:pPr lvl="0" algn="ctr" defTabSz="2000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4500" b="1" kern="1200" dirty="0" smtClean="0">
                  <a:latin typeface="Traditional Arabic" pitchFamily="18" charset="-78"/>
                  <a:cs typeface="Traditional Arabic" pitchFamily="18" charset="-78"/>
                </a:rPr>
                <a:t>4 – أخلاقيات مهنة الهندسة</a:t>
              </a:r>
              <a:endParaRPr lang="en-US" sz="4500" b="1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238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619672" y="332656"/>
            <a:ext cx="5993738" cy="838200"/>
            <a:chOff x="582354" y="419100"/>
            <a:chExt cx="6370853" cy="83820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Rectangle 8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5321" tIns="114300" rIns="114300" bIns="114300" numCol="1" spcCol="1270" anchor="ctr" anchorCtr="0">
              <a:noAutofit/>
            </a:bodyPr>
            <a:lstStyle/>
            <a:p>
              <a:pPr lvl="0" algn="ctr" defTabSz="2000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4500" b="1" kern="1200" dirty="0" smtClean="0">
                  <a:latin typeface="Traditional Arabic" pitchFamily="18" charset="-78"/>
                  <a:cs typeface="Traditional Arabic" pitchFamily="18" charset="-78"/>
                </a:rPr>
                <a:t>أخلاقيات مهنة الهندسة</a:t>
              </a:r>
              <a:endParaRPr lang="en-US" sz="4500" b="1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187093" y="1268760"/>
            <a:ext cx="29690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Ethics of Engineers</a:t>
            </a:r>
            <a:endParaRPr lang="ar-EG" sz="28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1796331"/>
            <a:ext cx="885698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ar-EG" sz="2400" b="1" u="sng" dirty="0" smtClean="0">
                <a:solidFill>
                  <a:srgbClr val="FF0000"/>
                </a:solidFill>
              </a:rPr>
              <a:t>تعريفات: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 المهندس : العضو المسجل بنقابه المهندسين المصريه ويمارس مهنة الهندسة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صاحب العمل : المالك او الشريك او المدير المسئول قانونا عن مكتب او شركه او مؤسسه هندسيه تمارس مهنه الهندسه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العميل : صاحب المشروع الذي يكلف المهندس او صاحب العمل باعداده هندسيه والاشراف علي تنفيذه وقد يكون العميل فرد او شركه او مؤسسه خاصه او عامه</a:t>
            </a:r>
          </a:p>
        </p:txBody>
      </p:sp>
      <p:sp>
        <p:nvSpPr>
          <p:cNvPr id="4" name="Rectangle 3"/>
          <p:cNvSpPr/>
          <p:nvPr/>
        </p:nvSpPr>
        <p:spPr>
          <a:xfrm>
            <a:off x="2306453" y="5104882"/>
            <a:ext cx="46201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800" b="1" u="sng" dirty="0">
                <a:solidFill>
                  <a:srgbClr val="FF0000"/>
                </a:solidFill>
              </a:rPr>
              <a:t>هناك 5 معايير اخلاقيه لمهنه المهندس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21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619672" y="2996952"/>
            <a:ext cx="5993738" cy="838200"/>
            <a:chOff x="582354" y="419100"/>
            <a:chExt cx="6370853" cy="83820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Rectangle 8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5321" tIns="114300" rIns="114300" bIns="114300" numCol="1" spcCol="1270" anchor="ctr" anchorCtr="0">
              <a:noAutofit/>
            </a:bodyPr>
            <a:lstStyle/>
            <a:p>
              <a:pPr lvl="0" algn="ctr" defTabSz="2000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4500" b="1" kern="1200" dirty="0" smtClean="0">
                  <a:latin typeface="Traditional Arabic" pitchFamily="18" charset="-78"/>
                  <a:cs typeface="Traditional Arabic" pitchFamily="18" charset="-78"/>
                </a:rPr>
                <a:t>أ. المهندس والوظيفة</a:t>
              </a:r>
              <a:endParaRPr lang="en-US" sz="4500" b="1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931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619672" y="332656"/>
            <a:ext cx="5993738" cy="838200"/>
            <a:chOff x="582354" y="419100"/>
            <a:chExt cx="6370853" cy="83820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Rectangle 8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5321" tIns="114300" rIns="114300" bIns="114300" numCol="1" spcCol="1270" anchor="ctr" anchorCtr="0">
              <a:noAutofit/>
            </a:bodyPr>
            <a:lstStyle/>
            <a:p>
              <a:pPr lvl="0" algn="ctr" defTabSz="2000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4500" b="1" kern="1200" dirty="0" smtClean="0">
                  <a:latin typeface="Traditional Arabic" pitchFamily="18" charset="-78"/>
                  <a:cs typeface="Traditional Arabic" pitchFamily="18" charset="-78"/>
                </a:rPr>
                <a:t>أخلاقيات مهنة الهندسة</a:t>
              </a:r>
              <a:endParaRPr lang="en-US" sz="4500" b="1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08687" y="1183054"/>
            <a:ext cx="8856984" cy="5702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ar-EG" sz="2400" b="1" u="sng" dirty="0" smtClean="0">
                <a:solidFill>
                  <a:srgbClr val="FF0000"/>
                </a:solidFill>
              </a:rPr>
              <a:t>اولا المهندس والوظيفة: 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</a:pPr>
            <a:r>
              <a:rPr lang="ar-EG" sz="2400" b="1" dirty="0" smtClean="0">
                <a:solidFill>
                  <a:srgbClr val="FF0000"/>
                </a:solidFill>
              </a:rPr>
              <a:t>يمارس المهندسه الوظيفه في احدي الصورتين</a:t>
            </a: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 موظف في مؤسسه عامه او مصنع او مصلحه يتوافر لديها امكانيات العمل الهندسي وينتظم اجر المهندس فيها ويكرس وقته لمستخدم واحد ( فئه معينه من المستفيدين) مثل الادارات الهندسيه في المصالح الحكوميه والمحليات وايضا مهندسي الشركات الخاصه مثل شركات الاتصالات وغيرها.</a:t>
            </a: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مهندس مكلف في اعمال خاصه ( مصمم او خبير استشاري ) يعمل بالقطعه اي تقديم خدمات هندسيه للذين يلجأون اليه ويحصل علي اجره كأتعاب بمعدل يحدده ويكلف بالتصميم ومتابعه التنفيذ</a:t>
            </a:r>
          </a:p>
        </p:txBody>
      </p:sp>
    </p:spTree>
    <p:extLst>
      <p:ext uri="{BB962C8B-B14F-4D97-AF65-F5344CB8AC3E}">
        <p14:creationId xmlns:p14="http://schemas.microsoft.com/office/powerpoint/2010/main" val="295713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619672" y="2996952"/>
            <a:ext cx="5993738" cy="838200"/>
            <a:chOff x="582354" y="419100"/>
            <a:chExt cx="6370853" cy="83820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Rectangle 8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5321" tIns="114300" rIns="114300" bIns="114300" numCol="1" spcCol="1270" anchor="ctr" anchorCtr="0">
              <a:noAutofit/>
            </a:bodyPr>
            <a:lstStyle/>
            <a:p>
              <a:pPr lvl="0" algn="ctr" defTabSz="2000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4500" b="1" kern="1200" dirty="0" smtClean="0">
                  <a:latin typeface="Traditional Arabic" pitchFamily="18" charset="-78"/>
                  <a:cs typeface="Traditional Arabic" pitchFamily="18" charset="-78"/>
                </a:rPr>
                <a:t>ب. الحياه المهنية للمهندس</a:t>
              </a:r>
              <a:endParaRPr lang="en-US" sz="4500" b="1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931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0"/>
            <a:ext cx="749808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800" b="1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Agenda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8735890"/>
              </p:ext>
            </p:extLst>
          </p:nvPr>
        </p:nvGraphicFramePr>
        <p:xfrm>
          <a:off x="683568" y="1340768"/>
          <a:ext cx="806489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774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619672" y="188640"/>
            <a:ext cx="5993738" cy="838200"/>
            <a:chOff x="582354" y="419100"/>
            <a:chExt cx="6370853" cy="83820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Rectangle 8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5321" tIns="114300" rIns="114300" bIns="114300" numCol="1" spcCol="1270" anchor="ctr" anchorCtr="0">
              <a:noAutofit/>
            </a:bodyPr>
            <a:lstStyle/>
            <a:p>
              <a:pPr lvl="0" algn="ctr" defTabSz="2000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4500" b="1" kern="1200" dirty="0" smtClean="0">
                  <a:latin typeface="Traditional Arabic" pitchFamily="18" charset="-78"/>
                  <a:cs typeface="Traditional Arabic" pitchFamily="18" charset="-78"/>
                </a:rPr>
                <a:t>أخلاقيات مهنة الهندسة</a:t>
              </a:r>
              <a:endParaRPr lang="en-US" sz="4500" b="1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208687" y="1231846"/>
            <a:ext cx="8856984" cy="3255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ar-EG" sz="2400" b="1" u="sng" dirty="0" smtClean="0">
                <a:solidFill>
                  <a:srgbClr val="FF0000"/>
                </a:solidFill>
              </a:rPr>
              <a:t>ثانيا : الحياه المهنيه للمهندس: </a:t>
            </a: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علي المهندس تبادل خبرات ومعلومات مع الاخرين (المهندسين والطلاب ) والتعاون مع جميعات المهندسين والمجتمع  </a:t>
            </a:r>
            <a:r>
              <a:rPr lang="ar-EG" sz="2400" b="1" dirty="0" smtClean="0">
                <a:solidFill>
                  <a:srgbClr val="FF0000"/>
                </a:solidFill>
              </a:rPr>
              <a:t>( يطور نفسه </a:t>
            </a:r>
            <a:r>
              <a:rPr lang="ar-EG" sz="2400" b="1" dirty="0" smtClean="0">
                <a:solidFill>
                  <a:srgbClr val="0000FF"/>
                </a:solidFill>
              </a:rPr>
              <a:t>)</a:t>
            </a: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لا يعلن المهندس عن اعمال وميزاته لكي يجلب لنفسه المديح والشكر ويجب عليه تجنب كل ما شأنه الاضرار بسمعه المهنه</a:t>
            </a:r>
          </a:p>
        </p:txBody>
      </p:sp>
    </p:spTree>
    <p:extLst>
      <p:ext uri="{BB962C8B-B14F-4D97-AF65-F5344CB8AC3E}">
        <p14:creationId xmlns:p14="http://schemas.microsoft.com/office/powerpoint/2010/main" val="150574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619672" y="2996952"/>
            <a:ext cx="5993738" cy="838200"/>
            <a:chOff x="582354" y="419100"/>
            <a:chExt cx="6370853" cy="83820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Rectangle 8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5321" tIns="114300" rIns="114300" bIns="114300" numCol="1" spcCol="1270" anchor="ctr" anchorCtr="0">
              <a:noAutofit/>
            </a:bodyPr>
            <a:lstStyle/>
            <a:p>
              <a:pPr lvl="0" algn="ctr" defTabSz="2000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4500" b="1" kern="1200" dirty="0" smtClean="0">
                  <a:latin typeface="Traditional Arabic" pitchFamily="18" charset="-78"/>
                  <a:cs typeface="Traditional Arabic" pitchFamily="18" charset="-78"/>
                </a:rPr>
                <a:t>ج. علاقة المهندس بالجمهور</a:t>
              </a:r>
              <a:endParaRPr lang="en-US" sz="4500" b="1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931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619672" y="188640"/>
            <a:ext cx="5993738" cy="838200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65321" tIns="114300" rIns="114300" bIns="114300" numCol="1" spcCol="1270" anchor="ctr" anchorCtr="0">
            <a:noAutofit/>
          </a:bodyPr>
          <a:lstStyle/>
          <a:p>
            <a:pPr lvl="0" algn="ctr" defTabSz="20002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EG" sz="4500" b="1" kern="1200" dirty="0" smtClean="0">
                <a:latin typeface="Traditional Arabic" pitchFamily="18" charset="-78"/>
                <a:cs typeface="Traditional Arabic" pitchFamily="18" charset="-78"/>
              </a:rPr>
              <a:t>أخلاقيات مهنة الهندسة</a:t>
            </a:r>
            <a:endParaRPr lang="en-US" sz="4500" b="1" kern="12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8049" y="235669"/>
            <a:ext cx="88569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ar-EG" sz="2400" b="1" u="sng" dirty="0" smtClean="0">
                <a:solidFill>
                  <a:srgbClr val="FF0000"/>
                </a:solidFill>
              </a:rPr>
              <a:t>ثالثا : علاقه المهندس بالجمهور: </a:t>
            </a: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زياده وعي الجمهور وعدم التشجيع علي نشر الاشاعات والاقوال الكاذبه التي لها علاقه بالهندسه ( اشاعه مطلوب مهندسين ماعدا هندسه شبرا! )</a:t>
            </a: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الاهتمام بسلامه الجمهور المتأثر بالاعمال المسئول عنها ( ابراج الموبايل والسكان – حاجز حول المباني اثناء انشاءها لحمايه المشاه )</a:t>
            </a: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لا تفتي بما ليس لك به علم ( اثناء الشهاده في القضاء او اي جهه رسميه ) .. لا تعطي رأي علنا  عن امر هندسي مالم تكن عندك معلومات كافيه فيه</a:t>
            </a: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لا تصدر بيانات مغرضه او انتقادات لصالح او ضد جهه بعينها ( متديش ايحاء لحد انك متأجر عشان تقول الكلام ده لصالح مكان او ضد مكان اخر )</a:t>
            </a:r>
          </a:p>
        </p:txBody>
      </p:sp>
    </p:spTree>
    <p:extLst>
      <p:ext uri="{BB962C8B-B14F-4D97-AF65-F5344CB8AC3E}">
        <p14:creationId xmlns:p14="http://schemas.microsoft.com/office/powerpoint/2010/main" val="242315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971600" y="2996952"/>
            <a:ext cx="7416824" cy="838200"/>
            <a:chOff x="582354" y="419100"/>
            <a:chExt cx="6370853" cy="83820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Rectangle 8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5321" tIns="114300" rIns="114300" bIns="114300" numCol="1" spcCol="1270" anchor="ctr" anchorCtr="0">
              <a:noAutofit/>
            </a:bodyPr>
            <a:lstStyle/>
            <a:p>
              <a:pPr lvl="0" algn="ctr" defTabSz="2000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4500" b="1" kern="1200" dirty="0" smtClean="0">
                  <a:latin typeface="Traditional Arabic" pitchFamily="18" charset="-78"/>
                  <a:cs typeface="Traditional Arabic" pitchFamily="18" charset="-78"/>
                </a:rPr>
                <a:t>د. علاقه المهندس بالعملاء والمستخدمين</a:t>
              </a:r>
              <a:endParaRPr lang="en-US" sz="4500" b="1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931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619672" y="188640"/>
            <a:ext cx="5993738" cy="838200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65321" tIns="114300" rIns="114300" bIns="114300" numCol="1" spcCol="1270" anchor="ctr" anchorCtr="0">
            <a:noAutofit/>
          </a:bodyPr>
          <a:lstStyle/>
          <a:p>
            <a:pPr lvl="0" algn="ctr" defTabSz="20002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EG" sz="4500" b="1" kern="1200" dirty="0" smtClean="0">
                <a:latin typeface="Traditional Arabic" pitchFamily="18" charset="-78"/>
                <a:cs typeface="Traditional Arabic" pitchFamily="18" charset="-78"/>
              </a:rPr>
              <a:t>أخلاقيات مهنة الهندسة</a:t>
            </a:r>
            <a:endParaRPr lang="en-US" sz="4500" b="1" kern="12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8049" y="235669"/>
            <a:ext cx="885698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ar-EG" sz="2400" b="1" u="sng" dirty="0" smtClean="0">
                <a:solidFill>
                  <a:srgbClr val="FF0000"/>
                </a:solidFill>
              </a:rPr>
              <a:t>رابعا: علاقه المهندس بالعملاء والمستخدمين : 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النزاهه والعدل في العلاقات بين المستخدمين عند الاشراف علي تنفيذ العقود والتعهدات (متهتمش بالي يدفع اكتر علي حساب الاقل ، مادام قبلت كل المشروعات)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تنبيه العملاء صراحه بخطوره او عواقب اي تعديلات يطلبها العميل علي التصميمات المتفق عليها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اذا كانت المصلحه تقتضي استدعاء متخصصين في امور معينه (مشاكل فنيه اثناء التنفيذ ) ، يجب نصح العميل باستدعاءهم والتعاون معهم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لا يفشي معلومات عملائه دون موافقتهم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لا يقبل مكافئات ماليه من اكثر من مصدر دون موافقه كل اصحاب المصالح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لا يتدخل من وجهه مالية بالمناقصات كمقاول او بين مقاولين وبعضهم في مشروع هو مهندس فيه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لا يسمح لأي مصلحه له في ان تؤثر في رأيه في اي عمل هندسي يقوم به 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ar-EG" sz="24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06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619672" y="2996952"/>
            <a:ext cx="6408712" cy="838200"/>
            <a:chOff x="582354" y="419100"/>
            <a:chExt cx="6370853" cy="83820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Rectangle 8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5321" tIns="114300" rIns="114300" bIns="114300" numCol="1" spcCol="1270" anchor="ctr" anchorCtr="0">
              <a:noAutofit/>
            </a:bodyPr>
            <a:lstStyle/>
            <a:p>
              <a:pPr lvl="0" algn="ctr" defTabSz="2000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4500" b="1" dirty="0" smtClean="0">
                  <a:latin typeface="Traditional Arabic" pitchFamily="18" charset="-78"/>
                  <a:cs typeface="Traditional Arabic" pitchFamily="18" charset="-78"/>
                </a:rPr>
                <a:t>هـ. </a:t>
              </a:r>
              <a:r>
                <a:rPr lang="ar-EG" sz="4500" b="1" kern="1200" dirty="0" smtClean="0">
                  <a:latin typeface="Traditional Arabic" pitchFamily="18" charset="-78"/>
                  <a:cs typeface="Traditional Arabic" pitchFamily="18" charset="-78"/>
                </a:rPr>
                <a:t>العلاقه بين المهندسين وبعضهم</a:t>
              </a:r>
              <a:endParaRPr lang="en-US" sz="4500" b="1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931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8049" y="139561"/>
            <a:ext cx="8856984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ar-EG" sz="2400" b="1" u="sng" dirty="0" smtClean="0">
                <a:solidFill>
                  <a:srgbClr val="FF0000"/>
                </a:solidFill>
              </a:rPr>
              <a:t>رابعا: العلاقه بين المهندسين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dirty="0" smtClean="0">
                <a:solidFill>
                  <a:srgbClr val="0000FF"/>
                </a:solidFill>
              </a:rPr>
              <a:t>حمايه المهنه من اي سوء تفاهم او سوء تمثيل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dirty="0" smtClean="0">
                <a:solidFill>
                  <a:srgbClr val="0000FF"/>
                </a:solidFill>
              </a:rPr>
              <a:t>اعطاء الفضل لاصحاب الفضل الذي يستحقونه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dirty="0" smtClean="0">
                <a:solidFill>
                  <a:srgbClr val="0000FF"/>
                </a:solidFill>
              </a:rPr>
              <a:t>تعزيز مبدأ المكافأه اللائقه للقائمين بالاعمال الهندسيه ( اساسيين او ثانويين )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dirty="0" smtClean="0">
                <a:solidFill>
                  <a:srgbClr val="0000FF"/>
                </a:solidFill>
              </a:rPr>
              <a:t>محاوله ايجاد فرصه لتطوير وترقيه المستوي الفني للمهندسين زملاءه ف العمل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dirty="0" smtClean="0">
                <a:solidFill>
                  <a:srgbClr val="0000FF"/>
                </a:solidFill>
              </a:rPr>
              <a:t>لا يضر بالسمعه الفنيه لمهندس اخر ولا ينتقده علنا، اما اذا اعتقد ان البعض يسلك سلوك غير قانوني فعليه اتباع الاجراءات القانونيه حيالهم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dirty="0" smtClean="0">
                <a:solidFill>
                  <a:srgbClr val="0000FF"/>
                </a:solidFill>
              </a:rPr>
              <a:t>لا يسعي ان يحل محل مهندس اخر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dirty="0" smtClean="0">
                <a:solidFill>
                  <a:srgbClr val="0000FF"/>
                </a:solidFill>
              </a:rPr>
              <a:t>لا ينافس مهندس اخر للحصول علي العمل بأن يخفض من اجر نفسه ( اذا علم شروط المهندس الاخر ) ( </a:t>
            </a:r>
            <a:r>
              <a:rPr lang="ar-EG" sz="2400" b="1" dirty="0" smtClean="0">
                <a:solidFill>
                  <a:srgbClr val="FF0000"/>
                </a:solidFill>
              </a:rPr>
              <a:t>لا تقلل من نفسك </a:t>
            </a:r>
            <a:r>
              <a:rPr lang="ar-EG" sz="2400" dirty="0" smtClean="0">
                <a:solidFill>
                  <a:srgbClr val="0000FF"/>
                </a:solidFill>
              </a:rPr>
              <a:t>)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dirty="0" smtClean="0">
                <a:solidFill>
                  <a:srgbClr val="0000FF"/>
                </a:solidFill>
              </a:rPr>
              <a:t>لا يستخدم مركزه وسلطته لينافس بشكل غير عادل مهندس آخر في عمله</a:t>
            </a:r>
          </a:p>
          <a:p>
            <a:pPr marL="342900" lvl="0" indent="-342900"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ar-EG" sz="2400" dirty="0" smtClean="0">
                <a:solidFill>
                  <a:srgbClr val="0000FF"/>
                </a:solidFill>
              </a:rPr>
              <a:t>لا يشترك في عمل مع مهندسين تتنافي مبادئهم مع الاخلاقيات الهندسيه</a:t>
            </a:r>
          </a:p>
        </p:txBody>
      </p:sp>
    </p:spTree>
    <p:extLst>
      <p:ext uri="{BB962C8B-B14F-4D97-AF65-F5344CB8AC3E}">
        <p14:creationId xmlns:p14="http://schemas.microsoft.com/office/powerpoint/2010/main" val="128926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2483768" y="188640"/>
            <a:ext cx="4320480" cy="792088"/>
          </a:xfrm>
          <a:prstGeom prst="flowChartAlternateProcess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200" b="1" dirty="0" smtClean="0">
                <a:solidFill>
                  <a:srgbClr val="0066FF"/>
                </a:solidFill>
              </a:rPr>
              <a:t>المحاضرة القادمة</a:t>
            </a:r>
            <a:endParaRPr lang="ar-EG" sz="3200" b="1" dirty="0">
              <a:solidFill>
                <a:srgbClr val="0066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11660" y="980728"/>
            <a:ext cx="62646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200" b="1" dirty="0" smtClean="0">
                <a:solidFill>
                  <a:srgbClr val="FF0000"/>
                </a:solidFill>
              </a:rPr>
              <a:t>مناقشة قانون تنظيم الاتصالات</a:t>
            </a:r>
            <a:endParaRPr lang="ar-EG" sz="3200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859" y="1481284"/>
            <a:ext cx="2760306" cy="23561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648" y="3871363"/>
            <a:ext cx="5235640" cy="29556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460887"/>
            <a:ext cx="3200214" cy="2400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94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619672" y="3009900"/>
            <a:ext cx="5993738" cy="838200"/>
            <a:chOff x="582354" y="419100"/>
            <a:chExt cx="6370853" cy="83820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7" name="Rectangle 6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5321" tIns="114300" rIns="114300" bIns="114300" numCol="1" spcCol="1270" anchor="ctr" anchorCtr="0">
              <a:noAutofit/>
            </a:bodyPr>
            <a:lstStyle/>
            <a:p>
              <a:pPr lvl="0" algn="ctr" defTabSz="2000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4500" b="1" kern="1200" dirty="0" smtClean="0">
                  <a:latin typeface="Traditional Arabic" pitchFamily="18" charset="-78"/>
                  <a:cs typeface="Traditional Arabic" pitchFamily="18" charset="-78"/>
                </a:rPr>
                <a:t>    1 - حقوق الطالب الجامعي</a:t>
              </a:r>
              <a:endParaRPr lang="en-US" sz="4500" b="1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446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616990" y="332656"/>
            <a:ext cx="5993738" cy="720080"/>
            <a:chOff x="582354" y="419100"/>
            <a:chExt cx="6370853" cy="83820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7" name="Rectangle 6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65321" tIns="114300" rIns="114300" bIns="114300" numCol="1" spcCol="1270" anchor="ctr" anchorCtr="0">
              <a:noAutofit/>
            </a:bodyPr>
            <a:lstStyle/>
            <a:p>
              <a:pPr lvl="0" algn="ctr" defTabSz="2000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4500" b="1" kern="1200" dirty="0" smtClean="0">
                  <a:latin typeface="Traditional Arabic" pitchFamily="18" charset="-78"/>
                  <a:cs typeface="Traditional Arabic" pitchFamily="18" charset="-78"/>
                </a:rPr>
                <a:t>    حقوق الطالب الجامعي</a:t>
              </a:r>
              <a:endParaRPr lang="en-US" sz="4500" b="1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79512" y="1196752"/>
            <a:ext cx="8568952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 توفير بيئه دراسيه مناسبه للطالب لتحقيق الاستيعاب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الحصول علي الماده العلميه للمقرر وفقا للائحه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الاطلاع علي الخطه الدراسيه بالكليه او القسم والجداول قبل بدء الدراسه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الاستفسار والمناقشه العلميه اللائقه مع عضو هيئه التدريس دون رقابه او عقوبه ما لم يتجاوز النقاش الاداب العامه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حق الطالب في الزام عضو هيئه التدريس بمواعيد المحاضرات وعدم تغيير موعدها او الغاءها الا في حالات الضروره مع ضمان تعويض ما تم الغاؤه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حق الطالب في ان تكون اسأله الامتحانات من ضمن محتوي المقررات ومسائله مع توزيع متوازن للدرجات علي الاسئلة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endParaRPr lang="ar-EG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01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616990" y="332656"/>
            <a:ext cx="5993738" cy="720080"/>
            <a:chOff x="582354" y="419100"/>
            <a:chExt cx="6370853" cy="83820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7" name="Rectangle 6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65321" tIns="114300" rIns="114300" bIns="114300" numCol="1" spcCol="1270" anchor="ctr" anchorCtr="0">
              <a:noAutofit/>
            </a:bodyPr>
            <a:lstStyle/>
            <a:p>
              <a:pPr lvl="0" algn="ctr" defTabSz="2000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4500" b="1" kern="1200" dirty="0" smtClean="0">
                  <a:latin typeface="Traditional Arabic" pitchFamily="18" charset="-78"/>
                  <a:cs typeface="Traditional Arabic" pitchFamily="18" charset="-78"/>
                </a:rPr>
                <a:t>    حقوق الطالب الجامعي</a:t>
              </a:r>
              <a:endParaRPr lang="en-US" sz="4500" b="1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79512" y="1196752"/>
            <a:ext cx="8568952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>
                <a:solidFill>
                  <a:srgbClr val="0000FF"/>
                </a:solidFill>
              </a:rPr>
              <a:t>حق الطالب في اعلانه بحرمانه من الامتحان طبقا للوائح قبل الامتحان بوقت كاف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حق الطالب في معرفه الاجابات النموذجية لاسئله امتحانات الميدتيرم وتوزيع الدرجات علي اجزاء الاجابة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حق الطالب في التظلم من نتيجه ماده وفق اللوائح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حق الطالب في معرفه نتائجه التي حصل عليها في الاختبارات بعد اعتمادها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حق الطالب في الحصول علي الرعايه الاجتماعيه والطبيه التي تقدمها الجامعه والمشاركه في الانشطه وفقا للضوابط</a:t>
            </a:r>
            <a:endParaRPr lang="ar-EG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90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619672" y="3009900"/>
            <a:ext cx="5993738" cy="838200"/>
            <a:chOff x="582354" y="419100"/>
            <a:chExt cx="6370853" cy="83820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Rectangle 8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5321" tIns="114300" rIns="114300" bIns="114300" numCol="1" spcCol="1270" anchor="ctr" anchorCtr="0">
              <a:noAutofit/>
            </a:bodyPr>
            <a:lstStyle/>
            <a:p>
              <a:pPr lvl="0" algn="ctr" defTabSz="2000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4500" b="1" kern="1200" dirty="0" smtClean="0">
                  <a:latin typeface="Traditional Arabic" pitchFamily="18" charset="-78"/>
                  <a:cs typeface="Traditional Arabic" pitchFamily="18" charset="-78"/>
                </a:rPr>
                <a:t>   2 - التزامات الطالب الجامعي</a:t>
              </a:r>
              <a:endParaRPr lang="en-US" sz="4500" b="1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819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619672" y="188640"/>
            <a:ext cx="5993738" cy="838200"/>
            <a:chOff x="582354" y="419100"/>
            <a:chExt cx="6370853" cy="83820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Rectangle 8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5321" tIns="114300" rIns="114300" bIns="114300" numCol="1" spcCol="1270" anchor="ctr" anchorCtr="0">
              <a:noAutofit/>
            </a:bodyPr>
            <a:lstStyle/>
            <a:p>
              <a:pPr lvl="0" algn="ctr" defTabSz="2000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4500" b="1" kern="1200" dirty="0" smtClean="0">
                  <a:latin typeface="Traditional Arabic" pitchFamily="18" charset="-78"/>
                  <a:cs typeface="Traditional Arabic" pitchFamily="18" charset="-78"/>
                </a:rPr>
                <a:t>    التزامات الطالب الجامعي</a:t>
              </a:r>
              <a:endParaRPr lang="en-US" sz="4500" b="1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16632" y="1052736"/>
            <a:ext cx="842493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800" b="1" dirty="0">
                <a:solidFill>
                  <a:srgbClr val="FF0000"/>
                </a:solidFill>
              </a:rPr>
              <a:t>أولا : في المجال الاكاديمي</a:t>
            </a:r>
            <a:endParaRPr lang="en-US" sz="2800" dirty="0">
              <a:solidFill>
                <a:srgbClr val="FF0000"/>
              </a:solidFill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>
                <a:solidFill>
                  <a:srgbClr val="0000FF"/>
                </a:solidFill>
              </a:rPr>
              <a:t>الانتظام في </a:t>
            </a:r>
            <a:r>
              <a:rPr lang="ar-EG" sz="2400" b="1" dirty="0" smtClean="0">
                <a:solidFill>
                  <a:srgbClr val="0000FF"/>
                </a:solidFill>
              </a:rPr>
              <a:t>الدراسه</a:t>
            </a:r>
            <a:endParaRPr lang="ar-EG" sz="2400" b="1" dirty="0">
              <a:solidFill>
                <a:srgbClr val="0000FF"/>
              </a:solidFill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احترام </a:t>
            </a:r>
            <a:r>
              <a:rPr lang="ar-EG" sz="2400" b="1" dirty="0">
                <a:solidFill>
                  <a:srgbClr val="0000FF"/>
                </a:solidFill>
              </a:rPr>
              <a:t>اعضاء هيئه التدريس والموظفين والعمال وزملاءه </a:t>
            </a:r>
            <a:r>
              <a:rPr lang="ar-EG" sz="2400" b="1" dirty="0" smtClean="0">
                <a:solidFill>
                  <a:srgbClr val="0000FF"/>
                </a:solidFill>
              </a:rPr>
              <a:t>الطلاب</a:t>
            </a:r>
            <a:endParaRPr lang="ar-EG" sz="2400" b="1" dirty="0">
              <a:solidFill>
                <a:srgbClr val="0000FF"/>
              </a:solidFill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احترام </a:t>
            </a:r>
            <a:r>
              <a:rPr lang="ar-EG" sz="2400" b="1" dirty="0">
                <a:solidFill>
                  <a:srgbClr val="0000FF"/>
                </a:solidFill>
              </a:rPr>
              <a:t>قواعد سير المحاضرات </a:t>
            </a:r>
            <a:r>
              <a:rPr lang="ar-EG" sz="2400" b="1" dirty="0" smtClean="0">
                <a:solidFill>
                  <a:srgbClr val="0000FF"/>
                </a:solidFill>
              </a:rPr>
              <a:t>(عدم تبديل مواعيد) وعدم </a:t>
            </a:r>
            <a:r>
              <a:rPr lang="ar-EG" sz="2400" b="1" dirty="0">
                <a:solidFill>
                  <a:srgbClr val="0000FF"/>
                </a:solidFill>
              </a:rPr>
              <a:t>التغيب الا بعذر </a:t>
            </a:r>
            <a:r>
              <a:rPr lang="ar-EG" sz="2400" b="1" dirty="0" smtClean="0">
                <a:solidFill>
                  <a:srgbClr val="0000FF"/>
                </a:solidFill>
              </a:rPr>
              <a:t>مقبول</a:t>
            </a:r>
            <a:endParaRPr lang="ar-EG" sz="2400" b="1" dirty="0">
              <a:solidFill>
                <a:srgbClr val="0000FF"/>
              </a:solidFill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الالتزام </a:t>
            </a:r>
            <a:r>
              <a:rPr lang="ar-EG" sz="2400" b="1" dirty="0">
                <a:solidFill>
                  <a:srgbClr val="0000FF"/>
                </a:solidFill>
              </a:rPr>
              <a:t>بالامانه العلميه عند اعداد البحوث والمتطلبات الدراسيه ( الشيتات والكويزات) بعدم الغش او النقل او ان ينسب الطالب المعلومه لنفسه دون ذكر مصدرها </a:t>
            </a:r>
            <a:r>
              <a:rPr lang="ar-EG" sz="2400" b="1" dirty="0" smtClean="0">
                <a:solidFill>
                  <a:srgbClr val="0000FF"/>
                </a:solidFill>
              </a:rPr>
              <a:t>الحقيقي.</a:t>
            </a:r>
            <a:endParaRPr lang="ar-EG" sz="2400" b="1" dirty="0">
              <a:solidFill>
                <a:srgbClr val="0000FF"/>
              </a:solidFill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الاستفاده </a:t>
            </a:r>
            <a:r>
              <a:rPr lang="ar-EG" sz="2400" b="1" dirty="0">
                <a:solidFill>
                  <a:srgbClr val="0000FF"/>
                </a:solidFill>
              </a:rPr>
              <a:t>من المعامل (عدم تزوير نتائج التجارب ) ( اجراء التجربه بنفسك ) وعدم اهلاك مكوناتها والتعامل معها </a:t>
            </a:r>
            <a:r>
              <a:rPr lang="ar-EG" sz="2400" b="1" dirty="0" smtClean="0">
                <a:solidFill>
                  <a:srgbClr val="0000FF"/>
                </a:solidFill>
              </a:rPr>
              <a:t>بلامبالاه.</a:t>
            </a:r>
            <a:endParaRPr lang="ar-EG" sz="2400" b="1" dirty="0">
              <a:solidFill>
                <a:srgbClr val="0000FF"/>
              </a:solidFill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التزام </a:t>
            </a:r>
            <a:r>
              <a:rPr lang="ar-EG" sz="2400" b="1" dirty="0">
                <a:solidFill>
                  <a:srgbClr val="0000FF"/>
                </a:solidFill>
              </a:rPr>
              <a:t>الطالب بالتعليمات الموجهه له في قاعه الامتحانات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33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619672" y="188640"/>
            <a:ext cx="5993738" cy="838200"/>
            <a:chOff x="582354" y="419100"/>
            <a:chExt cx="6370853" cy="83820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Rectangle 8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5321" tIns="114300" rIns="114300" bIns="114300" numCol="1" spcCol="1270" anchor="ctr" anchorCtr="0">
              <a:noAutofit/>
            </a:bodyPr>
            <a:lstStyle/>
            <a:p>
              <a:pPr lvl="0" algn="ctr" defTabSz="2000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4500" b="1" kern="1200" dirty="0" smtClean="0">
                  <a:latin typeface="Traditional Arabic" pitchFamily="18" charset="-78"/>
                  <a:cs typeface="Traditional Arabic" pitchFamily="18" charset="-78"/>
                </a:rPr>
                <a:t>    التزامات الطالب الجامعي</a:t>
              </a:r>
              <a:endParaRPr lang="en-US" sz="4500" b="1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683568" y="1052736"/>
            <a:ext cx="806489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800" b="1" dirty="0">
                <a:solidFill>
                  <a:srgbClr val="FF0000"/>
                </a:solidFill>
              </a:rPr>
              <a:t>ثانيا : في المجال غير الاكاديمي</a:t>
            </a:r>
            <a:endParaRPr lang="en-US" sz="2800" b="1" dirty="0">
              <a:solidFill>
                <a:srgbClr val="FF0000"/>
              </a:solidFill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>
                <a:solidFill>
                  <a:srgbClr val="0000FF"/>
                </a:solidFill>
              </a:rPr>
              <a:t>الالتزام بنظام الكلية واللائحه وعدم التحايل عليها للحصول علي ميزه </a:t>
            </a:r>
            <a:endParaRPr lang="en-US" sz="2400" b="1" dirty="0">
              <a:solidFill>
                <a:srgbClr val="0000FF"/>
              </a:solidFill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>
                <a:solidFill>
                  <a:srgbClr val="0000FF"/>
                </a:solidFill>
              </a:rPr>
              <a:t>الالتزام بحمل كارنيه الكليه اثناء وجود الطالب بها وتقديمه عند الطلب منه</a:t>
            </a:r>
            <a:endParaRPr lang="en-US" sz="2400" b="1" dirty="0">
              <a:solidFill>
                <a:srgbClr val="0000FF"/>
              </a:solidFill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>
                <a:solidFill>
                  <a:srgbClr val="0000FF"/>
                </a:solidFill>
              </a:rPr>
              <a:t>الحفاظ علي ممتلكات الكليه وعدم اتلافها او العبث بها او تعطيلها عن العمل</a:t>
            </a:r>
            <a:endParaRPr lang="en-US" sz="2400" b="1" dirty="0">
              <a:solidFill>
                <a:srgbClr val="0000FF"/>
              </a:solidFill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>
                <a:solidFill>
                  <a:srgbClr val="0000FF"/>
                </a:solidFill>
              </a:rPr>
              <a:t>الحصول علي اذن مسبق لاستخدام مرافق الكليه وامكانياتها ( تجهيز ندوات // حفلات)</a:t>
            </a:r>
            <a:endParaRPr lang="en-US" sz="2400" b="1" dirty="0">
              <a:solidFill>
                <a:srgbClr val="0000FF"/>
              </a:solidFill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>
                <a:solidFill>
                  <a:srgbClr val="0000FF"/>
                </a:solidFill>
              </a:rPr>
              <a:t>الالتزام بزي مناسب للاعراف الجامعيه وعدم الاخلال بالاداب العامه داخل الكليه.</a:t>
            </a:r>
            <a:endParaRPr lang="en-US" sz="2400" b="1" dirty="0">
              <a:solidFill>
                <a:srgbClr val="0000FF"/>
              </a:solidFill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>
                <a:solidFill>
                  <a:srgbClr val="0000FF"/>
                </a:solidFill>
              </a:rPr>
              <a:t>الامتناع عن التدخين وعدم اثاره الشغب او الازعاج خاصه بالقرب من اماكن المحاضرات 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06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619672" y="188640"/>
            <a:ext cx="5993738" cy="838200"/>
            <a:chOff x="582354" y="419100"/>
            <a:chExt cx="6370853" cy="83820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Rectangle 8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82354" y="419100"/>
              <a:ext cx="6370853" cy="8382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5321" tIns="114300" rIns="114300" bIns="114300" numCol="1" spcCol="1270" anchor="ctr" anchorCtr="0">
              <a:noAutofit/>
            </a:bodyPr>
            <a:lstStyle/>
            <a:p>
              <a:pPr lvl="0" algn="ctr" defTabSz="2000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4500" b="1" kern="1200" dirty="0" smtClean="0">
                  <a:latin typeface="Traditional Arabic" pitchFamily="18" charset="-78"/>
                  <a:cs typeface="Traditional Arabic" pitchFamily="18" charset="-78"/>
                </a:rPr>
                <a:t>    التزامات الطالب الجامعي</a:t>
              </a:r>
              <a:endParaRPr lang="en-US" sz="4500" b="1" kern="1200" dirty="0"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251520" y="1166549"/>
            <a:ext cx="849694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800" b="1" dirty="0" smtClean="0">
                <a:solidFill>
                  <a:srgbClr val="FF0000"/>
                </a:solidFill>
              </a:rPr>
              <a:t>ثالثا : تعليمات الاختبارات</a:t>
            </a:r>
            <a:endParaRPr lang="en-US" sz="2800" b="1" dirty="0">
              <a:solidFill>
                <a:srgbClr val="FF0000"/>
              </a:solidFill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التأكد من فتره ومكان الامتحان والحضور قبل بدايته بنصف ساعه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عدم استعمال ادوات الاخرين 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عدم السماح باستعمال اجهزه الاتصال داخل الامتحان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عدم التواجد في قاعه الامتحانات قبل حضور المراقب (منعا للغش) 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عدم السماح بمغادره اللجنه قبل منتصف الوقت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 smtClean="0">
                <a:solidFill>
                  <a:srgbClr val="0000FF"/>
                </a:solidFill>
              </a:rPr>
              <a:t>يوقع ع الطالب الجزاءات التأديبيه في حاله الاخلال بما سبق ( راجع محاضره 2)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2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hermal">
    <a:dk1>
      <a:srgbClr val="4D5B6B"/>
    </a:dk1>
    <a:lt1>
      <a:srgbClr val="FFFFFF"/>
    </a:lt1>
    <a:dk2>
      <a:srgbClr val="675D59"/>
    </a:dk2>
    <a:lt2>
      <a:srgbClr val="E8DED8"/>
    </a:lt2>
    <a:accent1>
      <a:srgbClr val="FF7605"/>
    </a:accent1>
    <a:accent2>
      <a:srgbClr val="7F7F7F"/>
    </a:accent2>
    <a:accent3>
      <a:srgbClr val="7F5185"/>
    </a:accent3>
    <a:accent4>
      <a:srgbClr val="89AAD3"/>
    </a:accent4>
    <a:accent5>
      <a:srgbClr val="8F5B4B"/>
    </a:accent5>
    <a:accent6>
      <a:srgbClr val="C84340"/>
    </a:accent6>
    <a:hlink>
      <a:srgbClr val="89AAD3"/>
    </a:hlink>
    <a:folHlink>
      <a:srgbClr val="79518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5211</TotalTime>
  <Words>1414</Words>
  <Application>Microsoft Office PowerPoint</Application>
  <PresentationFormat>On-screen Show (4:3)</PresentationFormat>
  <Paragraphs>132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Thermal</vt:lpstr>
      <vt:lpstr>PowerPoint Presentation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PhD. Study Novel Investigations on Simulation Methods for SAW Devices</dc:title>
  <dc:creator>Doha-Hagar</dc:creator>
  <cp:lastModifiedBy>Moataz</cp:lastModifiedBy>
  <cp:revision>1317</cp:revision>
  <cp:lastPrinted>2016-09-28T08:52:41Z</cp:lastPrinted>
  <dcterms:created xsi:type="dcterms:W3CDTF">2016-02-27T18:41:27Z</dcterms:created>
  <dcterms:modified xsi:type="dcterms:W3CDTF">2017-09-30T22:42:21Z</dcterms:modified>
</cp:coreProperties>
</file>